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49"/>
  </p:notesMasterIdLst>
  <p:handoutMasterIdLst>
    <p:handoutMasterId r:id="rId50"/>
  </p:handoutMasterIdLst>
  <p:sldIdLst>
    <p:sldId id="449" r:id="rId4"/>
    <p:sldId id="404" r:id="rId5"/>
    <p:sldId id="450" r:id="rId6"/>
    <p:sldId id="451" r:id="rId7"/>
    <p:sldId id="452" r:id="rId8"/>
    <p:sldId id="455" r:id="rId9"/>
    <p:sldId id="453" r:id="rId10"/>
    <p:sldId id="454" r:id="rId11"/>
    <p:sldId id="456" r:id="rId12"/>
    <p:sldId id="457" r:id="rId13"/>
    <p:sldId id="520" r:id="rId14"/>
    <p:sldId id="459" r:id="rId15"/>
    <p:sldId id="497" r:id="rId16"/>
    <p:sldId id="498" r:id="rId17"/>
    <p:sldId id="499" r:id="rId18"/>
    <p:sldId id="529" r:id="rId19"/>
    <p:sldId id="530" r:id="rId20"/>
    <p:sldId id="531" r:id="rId21"/>
    <p:sldId id="470" r:id="rId22"/>
    <p:sldId id="524" r:id="rId23"/>
    <p:sldId id="480" r:id="rId24"/>
    <p:sldId id="481" r:id="rId25"/>
    <p:sldId id="525" r:id="rId26"/>
    <p:sldId id="482" r:id="rId27"/>
    <p:sldId id="484" r:id="rId28"/>
    <p:sldId id="485" r:id="rId29"/>
    <p:sldId id="522" r:id="rId30"/>
    <p:sldId id="526" r:id="rId31"/>
    <p:sldId id="486" r:id="rId32"/>
    <p:sldId id="527" r:id="rId33"/>
    <p:sldId id="528" r:id="rId34"/>
    <p:sldId id="504" r:id="rId35"/>
    <p:sldId id="505" r:id="rId36"/>
    <p:sldId id="506" r:id="rId37"/>
    <p:sldId id="507" r:id="rId38"/>
    <p:sldId id="508" r:id="rId39"/>
    <p:sldId id="509" r:id="rId40"/>
    <p:sldId id="510" r:id="rId41"/>
    <p:sldId id="511" r:id="rId42"/>
    <p:sldId id="512" r:id="rId43"/>
    <p:sldId id="514" r:id="rId44"/>
    <p:sldId id="515" r:id="rId45"/>
    <p:sldId id="516" r:id="rId46"/>
    <p:sldId id="518" r:id="rId47"/>
    <p:sldId id="519" r:id="rId48"/>
  </p:sldIdLst>
  <p:sldSz cx="9144000" cy="6858000" type="screen4x3"/>
  <p:notesSz cx="6858000" cy="97234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00"/>
    <a:srgbClr val="FF5050"/>
    <a:srgbClr val="FF7C80"/>
    <a:srgbClr val="81B18A"/>
    <a:srgbClr val="B5E9C1"/>
    <a:srgbClr val="B4FEC6"/>
    <a:srgbClr val="C2E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713" autoAdjust="0"/>
  </p:normalViewPr>
  <p:slideViewPr>
    <p:cSldViewPr>
      <p:cViewPr varScale="1">
        <p:scale>
          <a:sx n="80" d="100"/>
          <a:sy n="80" d="100"/>
        </p:scale>
        <p:origin x="1387" y="48"/>
      </p:cViewPr>
      <p:guideLst>
        <p:guide orient="horz" pos="2160"/>
        <p:guide pos="2880"/>
      </p:guideLst>
    </p:cSldViewPr>
  </p:slideViewPr>
  <p:outlineViewPr>
    <p:cViewPr>
      <p:scale>
        <a:sx n="33" d="100"/>
        <a:sy n="33" d="100"/>
      </p:scale>
      <p:origin x="0" y="2412"/>
    </p:cViewPr>
  </p:outlineViewPr>
  <p:notesTextViewPr>
    <p:cViewPr>
      <p:scale>
        <a:sx n="75" d="100"/>
        <a:sy n="75"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1055;&#1055;&#1069;%202018%20&#1054;&#1089;&#1077;&#1085;&#1100;\&#1047;&#1072;&#1076;&#1072;&#1095;&#1080;%20&#1086;&#1089;&#1077;&#1085;&#1100;%202018\3%20&#1048;&#1089;&#1089;&#1083;&#1077;&#1076;&#1086;&#1074;&#1072;&#1090;&#1077;&#1083;&#1100;&#1089;&#1082;&#1080;&#1077;\3%20&#1048;&#1089;&#1089;&#1083;&#1077;&#1076;&#1086;&#1074;&#1072;&#1090;&#1077;&#1083;&#1100;&#1089;&#1082;&#1080;&#107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v>a</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'[3 Исследовательские.xlsx]И4'!$A$18:$A$21</c:f>
              <c:numCache>
                <c:formatCode>General</c:formatCode>
                <c:ptCount val="4"/>
                <c:pt idx="0">
                  <c:v>10000</c:v>
                </c:pt>
                <c:pt idx="1">
                  <c:v>13000</c:v>
                </c:pt>
                <c:pt idx="2">
                  <c:v>17000</c:v>
                </c:pt>
                <c:pt idx="3">
                  <c:v>22000</c:v>
                </c:pt>
              </c:numCache>
            </c:numRef>
          </c:xVal>
          <c:yVal>
            <c:numRef>
              <c:f>'[3 Исследовательские.xlsx]И4'!$B$18:$B$21</c:f>
              <c:numCache>
                <c:formatCode>General</c:formatCode>
                <c:ptCount val="4"/>
                <c:pt idx="0">
                  <c:v>270.06267471804034</c:v>
                </c:pt>
                <c:pt idx="1">
                  <c:v>272.34600710531242</c:v>
                </c:pt>
                <c:pt idx="2">
                  <c:v>275.36099941712865</c:v>
                </c:pt>
                <c:pt idx="3">
                  <c:v>279.0839399127816</c:v>
                </c:pt>
              </c:numCache>
            </c:numRef>
          </c:yVal>
          <c:smooth val="1"/>
          <c:extLst>
            <c:ext xmlns:c16="http://schemas.microsoft.com/office/drawing/2014/chart" uri="{C3380CC4-5D6E-409C-BE32-E72D297353CC}">
              <c16:uniqueId val="{00000000-6CB9-4174-8076-F78D80E8DF07}"/>
            </c:ext>
          </c:extLst>
        </c:ser>
        <c:ser>
          <c:idx val="1"/>
          <c:order val="1"/>
          <c:tx>
            <c:v>v</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'[3 Исследовательские.xlsx]И4'!$A$18:$A$21</c:f>
              <c:numCache>
                <c:formatCode>General</c:formatCode>
                <c:ptCount val="4"/>
                <c:pt idx="0">
                  <c:v>10000</c:v>
                </c:pt>
                <c:pt idx="1">
                  <c:v>13000</c:v>
                </c:pt>
                <c:pt idx="2">
                  <c:v>17000</c:v>
                </c:pt>
                <c:pt idx="3">
                  <c:v>22000</c:v>
                </c:pt>
              </c:numCache>
            </c:numRef>
          </c:xVal>
          <c:yVal>
            <c:numRef>
              <c:f>'[3 Исследовательские.xlsx]И4'!$C$18:$C$21</c:f>
              <c:numCache>
                <c:formatCode>General</c:formatCode>
                <c:ptCount val="4"/>
                <c:pt idx="0">
                  <c:v>173.06063410542541</c:v>
                </c:pt>
                <c:pt idx="1">
                  <c:v>218.47092952315094</c:v>
                </c:pt>
                <c:pt idx="2">
                  <c:v>294.62551748988665</c:v>
                </c:pt>
                <c:pt idx="3">
                  <c:v>420.73881279319369</c:v>
                </c:pt>
              </c:numCache>
            </c:numRef>
          </c:yVal>
          <c:smooth val="1"/>
          <c:extLst>
            <c:ext xmlns:c16="http://schemas.microsoft.com/office/drawing/2014/chart" uri="{C3380CC4-5D6E-409C-BE32-E72D297353CC}">
              <c16:uniqueId val="{00000001-6CB9-4174-8076-F78D80E8DF07}"/>
            </c:ext>
          </c:extLst>
        </c:ser>
        <c:dLbls>
          <c:showLegendKey val="0"/>
          <c:showVal val="0"/>
          <c:showCatName val="0"/>
          <c:showSerName val="0"/>
          <c:showPercent val="0"/>
          <c:showBubbleSize val="0"/>
        </c:dLbls>
        <c:axId val="122607488"/>
        <c:axId val="122609024"/>
      </c:scatterChart>
      <c:valAx>
        <c:axId val="122607488"/>
        <c:scaling>
          <c:orientation val="minMax"/>
          <c:max val="22000"/>
          <c:min val="10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22609024"/>
        <c:crosses val="autoZero"/>
        <c:crossBetween val="midCat"/>
      </c:valAx>
      <c:valAx>
        <c:axId val="122609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2260748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emf"/><Relationship Id="rId1" Type="http://schemas.openxmlformats.org/officeDocument/2006/relationships/image" Target="../media/image44.emf"/><Relationship Id="rId4"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 Id="rId4" Type="http://schemas.openxmlformats.org/officeDocument/2006/relationships/image" Target="../media/image5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image" Target="../media/image61.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58.wmf"/><Relationship Id="rId5" Type="http://schemas.openxmlformats.org/officeDocument/2006/relationships/image" Target="../media/image70.wmf"/><Relationship Id="rId4" Type="http://schemas.openxmlformats.org/officeDocument/2006/relationships/image" Target="../media/image6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 Id="rId5" Type="http://schemas.openxmlformats.org/officeDocument/2006/relationships/image" Target="../media/image34.emf"/><Relationship Id="rId4"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72547" cy="486717"/>
          </a:xfrm>
          <a:prstGeom prst="rect">
            <a:avLst/>
          </a:prstGeom>
        </p:spPr>
        <p:txBody>
          <a:bodyPr vert="horz" lIns="90646" tIns="45323" rIns="90646" bIns="45323" rtlCol="0"/>
          <a:lstStyle>
            <a:lvl1pPr algn="l">
              <a:defRPr sz="1100"/>
            </a:lvl1pPr>
          </a:lstStyle>
          <a:p>
            <a:endParaRPr lang="ru-RU"/>
          </a:p>
        </p:txBody>
      </p:sp>
      <p:sp>
        <p:nvSpPr>
          <p:cNvPr id="3" name="Дата 2"/>
          <p:cNvSpPr>
            <a:spLocks noGrp="1"/>
          </p:cNvSpPr>
          <p:nvPr>
            <p:ph type="dt" sz="quarter" idx="1"/>
          </p:nvPr>
        </p:nvSpPr>
        <p:spPr>
          <a:xfrm>
            <a:off x="3883853" y="0"/>
            <a:ext cx="2972547" cy="486717"/>
          </a:xfrm>
          <a:prstGeom prst="rect">
            <a:avLst/>
          </a:prstGeom>
        </p:spPr>
        <p:txBody>
          <a:bodyPr vert="horz" lIns="90646" tIns="45323" rIns="90646" bIns="45323" rtlCol="0"/>
          <a:lstStyle>
            <a:lvl1pPr algn="r">
              <a:defRPr sz="1100"/>
            </a:lvl1pPr>
          </a:lstStyle>
          <a:p>
            <a:fld id="{6C906E6C-8920-45EF-8C35-C564130E3800}" type="datetimeFigureOut">
              <a:rPr lang="ru-RU" smtClean="0"/>
              <a:pPr/>
              <a:t>23.03.2020</a:t>
            </a:fld>
            <a:endParaRPr lang="ru-RU"/>
          </a:p>
        </p:txBody>
      </p:sp>
      <p:sp>
        <p:nvSpPr>
          <p:cNvPr id="4" name="Нижний колонтитул 3"/>
          <p:cNvSpPr>
            <a:spLocks noGrp="1"/>
          </p:cNvSpPr>
          <p:nvPr>
            <p:ph type="ftr" sz="quarter" idx="2"/>
          </p:nvPr>
        </p:nvSpPr>
        <p:spPr>
          <a:xfrm>
            <a:off x="1" y="9235167"/>
            <a:ext cx="2972547" cy="486716"/>
          </a:xfrm>
          <a:prstGeom prst="rect">
            <a:avLst/>
          </a:prstGeom>
        </p:spPr>
        <p:txBody>
          <a:bodyPr vert="horz" lIns="90646" tIns="45323" rIns="90646" bIns="45323" rtlCol="0" anchor="b"/>
          <a:lstStyle>
            <a:lvl1pPr algn="l">
              <a:defRPr sz="1100"/>
            </a:lvl1pPr>
          </a:lstStyle>
          <a:p>
            <a:endParaRPr lang="ru-RU"/>
          </a:p>
        </p:txBody>
      </p:sp>
      <p:sp>
        <p:nvSpPr>
          <p:cNvPr id="5" name="Номер слайда 4"/>
          <p:cNvSpPr>
            <a:spLocks noGrp="1"/>
          </p:cNvSpPr>
          <p:nvPr>
            <p:ph type="sldNum" sz="quarter" idx="3"/>
          </p:nvPr>
        </p:nvSpPr>
        <p:spPr>
          <a:xfrm>
            <a:off x="3883853" y="9235167"/>
            <a:ext cx="2972547" cy="486716"/>
          </a:xfrm>
          <a:prstGeom prst="rect">
            <a:avLst/>
          </a:prstGeom>
        </p:spPr>
        <p:txBody>
          <a:bodyPr vert="horz" lIns="90646" tIns="45323" rIns="90646" bIns="45323" rtlCol="0" anchor="b"/>
          <a:lstStyle>
            <a:lvl1pPr algn="r">
              <a:defRPr sz="1100"/>
            </a:lvl1pPr>
          </a:lstStyle>
          <a:p>
            <a:fld id="{31B9CBFE-AE8E-4DB7-BAF6-0D07DFEC2153}" type="slidenum">
              <a:rPr lang="ru-RU" smtClean="0"/>
              <a:pPr/>
              <a:t>‹#›</a:t>
            </a:fld>
            <a:endParaRPr lang="ru-RU"/>
          </a:p>
        </p:txBody>
      </p:sp>
    </p:spTree>
    <p:extLst>
      <p:ext uri="{BB962C8B-B14F-4D97-AF65-F5344CB8AC3E}">
        <p14:creationId xmlns:p14="http://schemas.microsoft.com/office/powerpoint/2010/main" val="680111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71800" cy="486172"/>
          </a:xfrm>
          <a:prstGeom prst="rect">
            <a:avLst/>
          </a:prstGeom>
        </p:spPr>
        <p:txBody>
          <a:bodyPr vert="horz" lIns="90646" tIns="45323" rIns="90646" bIns="45323" rtlCol="0"/>
          <a:lstStyle>
            <a:lvl1pPr algn="l">
              <a:defRPr sz="1100"/>
            </a:lvl1pPr>
          </a:lstStyle>
          <a:p>
            <a:endParaRPr lang="ru-RU"/>
          </a:p>
        </p:txBody>
      </p:sp>
      <p:sp>
        <p:nvSpPr>
          <p:cNvPr id="3" name="Дата 2"/>
          <p:cNvSpPr>
            <a:spLocks noGrp="1"/>
          </p:cNvSpPr>
          <p:nvPr>
            <p:ph type="dt" idx="1"/>
          </p:nvPr>
        </p:nvSpPr>
        <p:spPr>
          <a:xfrm>
            <a:off x="3884614" y="1"/>
            <a:ext cx="2971800" cy="486172"/>
          </a:xfrm>
          <a:prstGeom prst="rect">
            <a:avLst/>
          </a:prstGeom>
        </p:spPr>
        <p:txBody>
          <a:bodyPr vert="horz" lIns="90646" tIns="45323" rIns="90646" bIns="45323" rtlCol="0"/>
          <a:lstStyle>
            <a:lvl1pPr algn="r">
              <a:defRPr sz="1100"/>
            </a:lvl1pPr>
          </a:lstStyle>
          <a:p>
            <a:fld id="{476306E8-5342-44DD-B123-E169BDDCBA23}" type="datetimeFigureOut">
              <a:rPr lang="ru-RU" smtClean="0"/>
              <a:pPr/>
              <a:t>23.03.2020</a:t>
            </a:fld>
            <a:endParaRPr lang="ru-RU"/>
          </a:p>
        </p:txBody>
      </p:sp>
      <p:sp>
        <p:nvSpPr>
          <p:cNvPr id="4" name="Образ слайда 3"/>
          <p:cNvSpPr>
            <a:spLocks noGrp="1" noRot="1" noChangeAspect="1"/>
          </p:cNvSpPr>
          <p:nvPr>
            <p:ph type="sldImg" idx="2"/>
          </p:nvPr>
        </p:nvSpPr>
        <p:spPr>
          <a:xfrm>
            <a:off x="998538" y="730250"/>
            <a:ext cx="4860925" cy="3644900"/>
          </a:xfrm>
          <a:prstGeom prst="rect">
            <a:avLst/>
          </a:prstGeom>
          <a:noFill/>
          <a:ln w="12700">
            <a:solidFill>
              <a:prstClr val="black"/>
            </a:solidFill>
          </a:ln>
        </p:spPr>
        <p:txBody>
          <a:bodyPr vert="horz" lIns="90646" tIns="45323" rIns="90646" bIns="45323" rtlCol="0" anchor="ctr"/>
          <a:lstStyle/>
          <a:p>
            <a:endParaRPr lang="ru-RU"/>
          </a:p>
        </p:txBody>
      </p:sp>
      <p:sp>
        <p:nvSpPr>
          <p:cNvPr id="5" name="Заметки 4"/>
          <p:cNvSpPr>
            <a:spLocks noGrp="1"/>
          </p:cNvSpPr>
          <p:nvPr>
            <p:ph type="body" sz="quarter" idx="3"/>
          </p:nvPr>
        </p:nvSpPr>
        <p:spPr>
          <a:xfrm>
            <a:off x="685801" y="4618634"/>
            <a:ext cx="5486400" cy="4375547"/>
          </a:xfrm>
          <a:prstGeom prst="rect">
            <a:avLst/>
          </a:prstGeom>
        </p:spPr>
        <p:txBody>
          <a:bodyPr vert="horz" lIns="90646" tIns="45323" rIns="90646" bIns="4532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235579"/>
            <a:ext cx="2971800" cy="486172"/>
          </a:xfrm>
          <a:prstGeom prst="rect">
            <a:avLst/>
          </a:prstGeom>
        </p:spPr>
        <p:txBody>
          <a:bodyPr vert="horz" lIns="90646" tIns="45323" rIns="90646" bIns="45323" rtlCol="0" anchor="b"/>
          <a:lstStyle>
            <a:lvl1pPr algn="l">
              <a:defRPr sz="1100"/>
            </a:lvl1pPr>
          </a:lstStyle>
          <a:p>
            <a:endParaRPr lang="ru-RU"/>
          </a:p>
        </p:txBody>
      </p:sp>
      <p:sp>
        <p:nvSpPr>
          <p:cNvPr id="7" name="Номер слайда 6"/>
          <p:cNvSpPr>
            <a:spLocks noGrp="1"/>
          </p:cNvSpPr>
          <p:nvPr>
            <p:ph type="sldNum" sz="quarter" idx="5"/>
          </p:nvPr>
        </p:nvSpPr>
        <p:spPr>
          <a:xfrm>
            <a:off x="3884614" y="9235579"/>
            <a:ext cx="2971800" cy="486172"/>
          </a:xfrm>
          <a:prstGeom prst="rect">
            <a:avLst/>
          </a:prstGeom>
        </p:spPr>
        <p:txBody>
          <a:bodyPr vert="horz" lIns="90646" tIns="45323" rIns="90646" bIns="45323" rtlCol="0" anchor="b"/>
          <a:lstStyle>
            <a:lvl1pPr algn="r">
              <a:defRPr sz="1100"/>
            </a:lvl1pPr>
          </a:lstStyle>
          <a:p>
            <a:fld id="{9218CA9F-1B37-4F11-91EC-6206A86D33A9}" type="slidenum">
              <a:rPr lang="ru-RU" smtClean="0"/>
              <a:pPr/>
              <a:t>‹#›</a:t>
            </a:fld>
            <a:endParaRPr lang="ru-RU"/>
          </a:p>
        </p:txBody>
      </p:sp>
    </p:spTree>
    <p:extLst>
      <p:ext uri="{BB962C8B-B14F-4D97-AF65-F5344CB8AC3E}">
        <p14:creationId xmlns:p14="http://schemas.microsoft.com/office/powerpoint/2010/main" val="169194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Диаметры</a:t>
            </a:r>
            <a:endParaRPr lang="ru-RU" dirty="0"/>
          </a:p>
        </p:txBody>
      </p:sp>
      <p:sp>
        <p:nvSpPr>
          <p:cNvPr id="4" name="Номер слайда 3"/>
          <p:cNvSpPr>
            <a:spLocks noGrp="1"/>
          </p:cNvSpPr>
          <p:nvPr>
            <p:ph type="sldNum" sz="quarter" idx="10"/>
          </p:nvPr>
        </p:nvSpPr>
        <p:spPr/>
        <p:txBody>
          <a:bodyPr/>
          <a:lstStyle/>
          <a:p>
            <a:fld id="{9218CA9F-1B37-4F11-91EC-6206A86D33A9}" type="slidenum">
              <a:rPr lang="ru-RU" smtClean="0"/>
              <a:pPr/>
              <a:t>36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V_</a:t>
            </a:r>
            <a:r>
              <a:rPr lang="ru-RU" dirty="0" smtClean="0"/>
              <a:t>ткани</a:t>
            </a:r>
            <a:endParaRPr lang="ru-RU" dirty="0"/>
          </a:p>
        </p:txBody>
      </p:sp>
      <p:sp>
        <p:nvSpPr>
          <p:cNvPr id="4" name="Номер слайда 3"/>
          <p:cNvSpPr>
            <a:spLocks noGrp="1"/>
          </p:cNvSpPr>
          <p:nvPr>
            <p:ph type="sldNum" sz="quarter" idx="10"/>
          </p:nvPr>
        </p:nvSpPr>
        <p:spPr/>
        <p:txBody>
          <a:bodyPr/>
          <a:lstStyle/>
          <a:p>
            <a:fld id="{9218CA9F-1B37-4F11-91EC-6206A86D33A9}" type="slidenum">
              <a:rPr lang="ru-RU" smtClean="0"/>
              <a:pPr/>
              <a:t>38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C700AE-5196-4708-ABAF-A96EE045B611}"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7B57FB-AF54-47A4-B3F5-E49BC6357551}"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BA1678-E226-4262-A65C-199E06DD9784}"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i="1">
                <a:latin typeface="Arial" charset="0"/>
              </a:defRPr>
            </a:lvl1pPr>
          </a:lstStyle>
          <a:p>
            <a:fld id="{31A53442-4246-4D6C-83B2-3226C1B238FE}" type="datetime1">
              <a:rPr lang="ru-RU" altLang="ru-RU"/>
              <a:pPr/>
              <a:t>23.03.2020</a:t>
            </a:fld>
            <a:endParaRPr lang="ru-RU" altLang="ru-RU"/>
          </a:p>
        </p:txBody>
      </p:sp>
      <p:sp>
        <p:nvSpPr>
          <p:cNvPr id="5" name="Нижний колонтитул 4"/>
          <p:cNvSpPr>
            <a:spLocks noGrp="1"/>
          </p:cNvSpPr>
          <p:nvPr>
            <p:ph type="ftr" sz="quarter" idx="11"/>
          </p:nvPr>
        </p:nvSpPr>
        <p:spPr/>
        <p:txBody>
          <a:bodyPr/>
          <a:lstStyle>
            <a:lvl1pPr>
              <a:defRPr i="1">
                <a:latin typeface="Arial" charset="0"/>
              </a:defRPr>
            </a:lvl1pPr>
          </a:lstStyle>
          <a:p>
            <a:endParaRPr lang="ru-RU" altLang="ru-RU"/>
          </a:p>
        </p:txBody>
      </p:sp>
      <p:sp>
        <p:nvSpPr>
          <p:cNvPr id="6" name="Номер слайда 5"/>
          <p:cNvSpPr>
            <a:spLocks noGrp="1"/>
          </p:cNvSpPr>
          <p:nvPr>
            <p:ph type="sldNum" sz="quarter" idx="12"/>
          </p:nvPr>
        </p:nvSpPr>
        <p:spPr/>
        <p:txBody>
          <a:bodyPr/>
          <a:lstStyle>
            <a:lvl1pPr>
              <a:defRPr i="1">
                <a:latin typeface="Arial" charset="0"/>
              </a:defRPr>
            </a:lvl1pPr>
          </a:lstStyle>
          <a:p>
            <a:fld id="{9D919E6D-628A-4341-AA41-532EB81B9CD4}" type="slidenum">
              <a:rPr lang="ru-RU" altLang="ru-RU"/>
              <a:pPr/>
              <a:t>‹#›</a:t>
            </a:fld>
            <a:endParaRPr lang="ru-RU" altLang="ru-RU"/>
          </a:p>
        </p:txBody>
      </p:sp>
    </p:spTree>
    <p:extLst>
      <p:ext uri="{BB962C8B-B14F-4D97-AF65-F5344CB8AC3E}">
        <p14:creationId xmlns:p14="http://schemas.microsoft.com/office/powerpoint/2010/main" val="192776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i="1">
                <a:latin typeface="Arial" charset="0"/>
              </a:defRPr>
            </a:lvl1pPr>
          </a:lstStyle>
          <a:p>
            <a:fld id="{6847DF85-1096-4350-8940-1E811D7BA307}" type="datetime1">
              <a:rPr lang="ru-RU" altLang="ru-RU"/>
              <a:pPr/>
              <a:t>23.03.2020</a:t>
            </a:fld>
            <a:endParaRPr lang="ru-RU" altLang="ru-RU"/>
          </a:p>
        </p:txBody>
      </p:sp>
      <p:sp>
        <p:nvSpPr>
          <p:cNvPr id="5" name="Нижний колонтитул 4"/>
          <p:cNvSpPr>
            <a:spLocks noGrp="1"/>
          </p:cNvSpPr>
          <p:nvPr>
            <p:ph type="ftr" sz="quarter" idx="11"/>
          </p:nvPr>
        </p:nvSpPr>
        <p:spPr/>
        <p:txBody>
          <a:bodyPr/>
          <a:lstStyle>
            <a:lvl1pPr>
              <a:defRPr i="1">
                <a:latin typeface="Arial" charset="0"/>
              </a:defRPr>
            </a:lvl1pPr>
          </a:lstStyle>
          <a:p>
            <a:endParaRPr lang="ru-RU" altLang="ru-RU"/>
          </a:p>
        </p:txBody>
      </p:sp>
      <p:sp>
        <p:nvSpPr>
          <p:cNvPr id="6" name="Номер слайда 5"/>
          <p:cNvSpPr>
            <a:spLocks noGrp="1"/>
          </p:cNvSpPr>
          <p:nvPr>
            <p:ph type="sldNum" sz="quarter" idx="12"/>
          </p:nvPr>
        </p:nvSpPr>
        <p:spPr/>
        <p:txBody>
          <a:bodyPr/>
          <a:lstStyle>
            <a:lvl1pPr>
              <a:defRPr i="1">
                <a:latin typeface="Arial" charset="0"/>
              </a:defRPr>
            </a:lvl1pPr>
          </a:lstStyle>
          <a:p>
            <a:fld id="{A42D99D5-46E2-4F30-BE82-FA44603A4F56}" type="slidenum">
              <a:rPr lang="ru-RU" altLang="ru-RU"/>
              <a:pPr/>
              <a:t>‹#›</a:t>
            </a:fld>
            <a:endParaRPr lang="ru-RU" altLang="ru-RU"/>
          </a:p>
        </p:txBody>
      </p:sp>
    </p:spTree>
    <p:extLst>
      <p:ext uri="{BB962C8B-B14F-4D97-AF65-F5344CB8AC3E}">
        <p14:creationId xmlns:p14="http://schemas.microsoft.com/office/powerpoint/2010/main" val="130574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i="1">
                <a:latin typeface="Arial" charset="0"/>
              </a:defRPr>
            </a:lvl1pPr>
          </a:lstStyle>
          <a:p>
            <a:fld id="{8C99F06B-1D71-4FDC-8487-F3A3B90F0632}" type="datetime1">
              <a:rPr lang="ru-RU" altLang="ru-RU"/>
              <a:pPr/>
              <a:t>23.03.2020</a:t>
            </a:fld>
            <a:endParaRPr lang="ru-RU" altLang="ru-RU"/>
          </a:p>
        </p:txBody>
      </p:sp>
      <p:sp>
        <p:nvSpPr>
          <p:cNvPr id="5" name="Нижний колонтитул 4"/>
          <p:cNvSpPr>
            <a:spLocks noGrp="1"/>
          </p:cNvSpPr>
          <p:nvPr>
            <p:ph type="ftr" sz="quarter" idx="11"/>
          </p:nvPr>
        </p:nvSpPr>
        <p:spPr/>
        <p:txBody>
          <a:bodyPr/>
          <a:lstStyle>
            <a:lvl1pPr>
              <a:defRPr i="1">
                <a:latin typeface="Arial" charset="0"/>
              </a:defRPr>
            </a:lvl1pPr>
          </a:lstStyle>
          <a:p>
            <a:endParaRPr lang="ru-RU" altLang="ru-RU"/>
          </a:p>
        </p:txBody>
      </p:sp>
      <p:sp>
        <p:nvSpPr>
          <p:cNvPr id="6" name="Номер слайда 5"/>
          <p:cNvSpPr>
            <a:spLocks noGrp="1"/>
          </p:cNvSpPr>
          <p:nvPr>
            <p:ph type="sldNum" sz="quarter" idx="12"/>
          </p:nvPr>
        </p:nvSpPr>
        <p:spPr/>
        <p:txBody>
          <a:bodyPr/>
          <a:lstStyle>
            <a:lvl1pPr>
              <a:defRPr i="1">
                <a:latin typeface="Arial" charset="0"/>
              </a:defRPr>
            </a:lvl1pPr>
          </a:lstStyle>
          <a:p>
            <a:fld id="{7C5047A0-5CAC-4411-B3DC-7FA28556FFC4}" type="slidenum">
              <a:rPr lang="ru-RU" altLang="ru-RU"/>
              <a:pPr/>
              <a:t>‹#›</a:t>
            </a:fld>
            <a:endParaRPr lang="ru-RU" altLang="ru-RU"/>
          </a:p>
        </p:txBody>
      </p:sp>
    </p:spTree>
    <p:extLst>
      <p:ext uri="{BB962C8B-B14F-4D97-AF65-F5344CB8AC3E}">
        <p14:creationId xmlns:p14="http://schemas.microsoft.com/office/powerpoint/2010/main" val="3411816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i="1">
                <a:latin typeface="Arial" charset="0"/>
              </a:defRPr>
            </a:lvl1pPr>
          </a:lstStyle>
          <a:p>
            <a:fld id="{0B5C8D2A-472C-46D2-BB85-7AFB9DA4CC9D}" type="datetime1">
              <a:rPr lang="ru-RU" altLang="ru-RU"/>
              <a:pPr/>
              <a:t>23.03.2020</a:t>
            </a:fld>
            <a:endParaRPr lang="ru-RU" altLang="ru-RU"/>
          </a:p>
        </p:txBody>
      </p:sp>
      <p:sp>
        <p:nvSpPr>
          <p:cNvPr id="6" name="Нижний колонтитул 5"/>
          <p:cNvSpPr>
            <a:spLocks noGrp="1"/>
          </p:cNvSpPr>
          <p:nvPr>
            <p:ph type="ftr" sz="quarter" idx="11"/>
          </p:nvPr>
        </p:nvSpPr>
        <p:spPr/>
        <p:txBody>
          <a:bodyPr/>
          <a:lstStyle>
            <a:lvl1pPr>
              <a:defRPr i="1">
                <a:latin typeface="Arial" charset="0"/>
              </a:defRPr>
            </a:lvl1pPr>
          </a:lstStyle>
          <a:p>
            <a:endParaRPr lang="ru-RU" altLang="ru-RU"/>
          </a:p>
        </p:txBody>
      </p:sp>
      <p:sp>
        <p:nvSpPr>
          <p:cNvPr id="7" name="Номер слайда 6"/>
          <p:cNvSpPr>
            <a:spLocks noGrp="1"/>
          </p:cNvSpPr>
          <p:nvPr>
            <p:ph type="sldNum" sz="quarter" idx="12"/>
          </p:nvPr>
        </p:nvSpPr>
        <p:spPr/>
        <p:txBody>
          <a:bodyPr/>
          <a:lstStyle>
            <a:lvl1pPr>
              <a:defRPr i="1">
                <a:latin typeface="Arial" charset="0"/>
              </a:defRPr>
            </a:lvl1pPr>
          </a:lstStyle>
          <a:p>
            <a:fld id="{DFFDC7B4-883A-4A87-931F-192C0C39EF68}" type="slidenum">
              <a:rPr lang="ru-RU" altLang="ru-RU"/>
              <a:pPr/>
              <a:t>‹#›</a:t>
            </a:fld>
            <a:endParaRPr lang="ru-RU" altLang="ru-RU"/>
          </a:p>
        </p:txBody>
      </p:sp>
    </p:spTree>
    <p:extLst>
      <p:ext uri="{BB962C8B-B14F-4D97-AF65-F5344CB8AC3E}">
        <p14:creationId xmlns:p14="http://schemas.microsoft.com/office/powerpoint/2010/main" val="3776767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i="1">
                <a:latin typeface="Arial" charset="0"/>
              </a:defRPr>
            </a:lvl1pPr>
          </a:lstStyle>
          <a:p>
            <a:fld id="{1226D480-E2E2-4D13-AA8D-10DA571FE73C}" type="datetime1">
              <a:rPr lang="ru-RU" altLang="ru-RU"/>
              <a:pPr/>
              <a:t>23.03.2020</a:t>
            </a:fld>
            <a:endParaRPr lang="ru-RU" altLang="ru-RU"/>
          </a:p>
        </p:txBody>
      </p:sp>
      <p:sp>
        <p:nvSpPr>
          <p:cNvPr id="8" name="Нижний колонтитул 7"/>
          <p:cNvSpPr>
            <a:spLocks noGrp="1"/>
          </p:cNvSpPr>
          <p:nvPr>
            <p:ph type="ftr" sz="quarter" idx="11"/>
          </p:nvPr>
        </p:nvSpPr>
        <p:spPr/>
        <p:txBody>
          <a:bodyPr/>
          <a:lstStyle>
            <a:lvl1pPr>
              <a:defRPr i="1">
                <a:latin typeface="Arial" charset="0"/>
              </a:defRPr>
            </a:lvl1pPr>
          </a:lstStyle>
          <a:p>
            <a:endParaRPr lang="ru-RU" altLang="ru-RU"/>
          </a:p>
        </p:txBody>
      </p:sp>
      <p:sp>
        <p:nvSpPr>
          <p:cNvPr id="9" name="Номер слайда 8"/>
          <p:cNvSpPr>
            <a:spLocks noGrp="1"/>
          </p:cNvSpPr>
          <p:nvPr>
            <p:ph type="sldNum" sz="quarter" idx="12"/>
          </p:nvPr>
        </p:nvSpPr>
        <p:spPr/>
        <p:txBody>
          <a:bodyPr/>
          <a:lstStyle>
            <a:lvl1pPr>
              <a:defRPr i="1">
                <a:latin typeface="Arial" charset="0"/>
              </a:defRPr>
            </a:lvl1pPr>
          </a:lstStyle>
          <a:p>
            <a:fld id="{167C7B70-9952-40A0-9FA7-14DE648CAD65}" type="slidenum">
              <a:rPr lang="ru-RU" altLang="ru-RU"/>
              <a:pPr/>
              <a:t>‹#›</a:t>
            </a:fld>
            <a:endParaRPr lang="ru-RU" altLang="ru-RU"/>
          </a:p>
        </p:txBody>
      </p:sp>
    </p:spTree>
    <p:extLst>
      <p:ext uri="{BB962C8B-B14F-4D97-AF65-F5344CB8AC3E}">
        <p14:creationId xmlns:p14="http://schemas.microsoft.com/office/powerpoint/2010/main" val="276453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i="1">
                <a:latin typeface="Arial" charset="0"/>
              </a:defRPr>
            </a:lvl1pPr>
          </a:lstStyle>
          <a:p>
            <a:fld id="{999236D4-B449-44AC-8434-0CCD48E6E372}" type="datetime1">
              <a:rPr lang="ru-RU" altLang="ru-RU"/>
              <a:pPr/>
              <a:t>23.03.2020</a:t>
            </a:fld>
            <a:endParaRPr lang="ru-RU" altLang="ru-RU"/>
          </a:p>
        </p:txBody>
      </p:sp>
      <p:sp>
        <p:nvSpPr>
          <p:cNvPr id="4" name="Нижний колонтитул 3"/>
          <p:cNvSpPr>
            <a:spLocks noGrp="1"/>
          </p:cNvSpPr>
          <p:nvPr>
            <p:ph type="ftr" sz="quarter" idx="11"/>
          </p:nvPr>
        </p:nvSpPr>
        <p:spPr/>
        <p:txBody>
          <a:bodyPr/>
          <a:lstStyle>
            <a:lvl1pPr>
              <a:defRPr i="1">
                <a:latin typeface="Arial" charset="0"/>
              </a:defRPr>
            </a:lvl1pPr>
          </a:lstStyle>
          <a:p>
            <a:endParaRPr lang="ru-RU" altLang="ru-RU"/>
          </a:p>
        </p:txBody>
      </p:sp>
      <p:sp>
        <p:nvSpPr>
          <p:cNvPr id="5" name="Номер слайда 4"/>
          <p:cNvSpPr>
            <a:spLocks noGrp="1"/>
          </p:cNvSpPr>
          <p:nvPr>
            <p:ph type="sldNum" sz="quarter" idx="12"/>
          </p:nvPr>
        </p:nvSpPr>
        <p:spPr/>
        <p:txBody>
          <a:bodyPr/>
          <a:lstStyle>
            <a:lvl1pPr>
              <a:defRPr i="1">
                <a:latin typeface="Arial" charset="0"/>
              </a:defRPr>
            </a:lvl1pPr>
          </a:lstStyle>
          <a:p>
            <a:fld id="{E162DF0D-3A4B-49C9-8946-3D409E9BBD54}" type="slidenum">
              <a:rPr lang="ru-RU" altLang="ru-RU"/>
              <a:pPr/>
              <a:t>‹#›</a:t>
            </a:fld>
            <a:endParaRPr lang="ru-RU" altLang="ru-RU"/>
          </a:p>
        </p:txBody>
      </p:sp>
    </p:spTree>
    <p:extLst>
      <p:ext uri="{BB962C8B-B14F-4D97-AF65-F5344CB8AC3E}">
        <p14:creationId xmlns:p14="http://schemas.microsoft.com/office/powerpoint/2010/main" val="2499372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i="1">
                <a:latin typeface="Arial" charset="0"/>
              </a:defRPr>
            </a:lvl1pPr>
          </a:lstStyle>
          <a:p>
            <a:fld id="{44FB9C48-B528-464D-A887-E1DA11C1D1B3}" type="datetime1">
              <a:rPr lang="ru-RU" altLang="ru-RU"/>
              <a:pPr/>
              <a:t>23.03.2020</a:t>
            </a:fld>
            <a:endParaRPr lang="ru-RU" altLang="ru-RU"/>
          </a:p>
        </p:txBody>
      </p:sp>
      <p:sp>
        <p:nvSpPr>
          <p:cNvPr id="3" name="Нижний колонтитул 2"/>
          <p:cNvSpPr>
            <a:spLocks noGrp="1"/>
          </p:cNvSpPr>
          <p:nvPr>
            <p:ph type="ftr" sz="quarter" idx="11"/>
          </p:nvPr>
        </p:nvSpPr>
        <p:spPr/>
        <p:txBody>
          <a:bodyPr/>
          <a:lstStyle>
            <a:lvl1pPr>
              <a:defRPr i="1">
                <a:latin typeface="Arial" charset="0"/>
              </a:defRPr>
            </a:lvl1pPr>
          </a:lstStyle>
          <a:p>
            <a:endParaRPr lang="ru-RU" altLang="ru-RU"/>
          </a:p>
        </p:txBody>
      </p:sp>
      <p:sp>
        <p:nvSpPr>
          <p:cNvPr id="4" name="Номер слайда 3"/>
          <p:cNvSpPr>
            <a:spLocks noGrp="1"/>
          </p:cNvSpPr>
          <p:nvPr>
            <p:ph type="sldNum" sz="quarter" idx="12"/>
          </p:nvPr>
        </p:nvSpPr>
        <p:spPr/>
        <p:txBody>
          <a:bodyPr/>
          <a:lstStyle>
            <a:lvl1pPr>
              <a:defRPr i="1">
                <a:latin typeface="Arial" charset="0"/>
              </a:defRPr>
            </a:lvl1pPr>
          </a:lstStyle>
          <a:p>
            <a:fld id="{FBC8B2F8-DF12-4F2F-8EAB-14F876954262}" type="slidenum">
              <a:rPr lang="ru-RU" altLang="ru-RU"/>
              <a:pPr/>
              <a:t>‹#›</a:t>
            </a:fld>
            <a:endParaRPr lang="ru-RU" altLang="ru-RU"/>
          </a:p>
        </p:txBody>
      </p:sp>
    </p:spTree>
    <p:extLst>
      <p:ext uri="{BB962C8B-B14F-4D97-AF65-F5344CB8AC3E}">
        <p14:creationId xmlns:p14="http://schemas.microsoft.com/office/powerpoint/2010/main" val="1018636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i="1">
                <a:latin typeface="Arial" charset="0"/>
              </a:defRPr>
            </a:lvl1pPr>
          </a:lstStyle>
          <a:p>
            <a:fld id="{75EF3A30-5A6A-4DF8-A0C5-B851C380C26D}" type="datetime1">
              <a:rPr lang="ru-RU" altLang="ru-RU"/>
              <a:pPr/>
              <a:t>23.03.2020</a:t>
            </a:fld>
            <a:endParaRPr lang="ru-RU" altLang="ru-RU"/>
          </a:p>
        </p:txBody>
      </p:sp>
      <p:sp>
        <p:nvSpPr>
          <p:cNvPr id="6" name="Нижний колонтитул 5"/>
          <p:cNvSpPr>
            <a:spLocks noGrp="1"/>
          </p:cNvSpPr>
          <p:nvPr>
            <p:ph type="ftr" sz="quarter" idx="11"/>
          </p:nvPr>
        </p:nvSpPr>
        <p:spPr/>
        <p:txBody>
          <a:bodyPr/>
          <a:lstStyle>
            <a:lvl1pPr>
              <a:defRPr i="1">
                <a:latin typeface="Arial" charset="0"/>
              </a:defRPr>
            </a:lvl1pPr>
          </a:lstStyle>
          <a:p>
            <a:endParaRPr lang="ru-RU" altLang="ru-RU"/>
          </a:p>
        </p:txBody>
      </p:sp>
      <p:sp>
        <p:nvSpPr>
          <p:cNvPr id="7" name="Номер слайда 6"/>
          <p:cNvSpPr>
            <a:spLocks noGrp="1"/>
          </p:cNvSpPr>
          <p:nvPr>
            <p:ph type="sldNum" sz="quarter" idx="12"/>
          </p:nvPr>
        </p:nvSpPr>
        <p:spPr/>
        <p:txBody>
          <a:bodyPr/>
          <a:lstStyle>
            <a:lvl1pPr>
              <a:defRPr i="1">
                <a:latin typeface="Arial" charset="0"/>
              </a:defRPr>
            </a:lvl1pPr>
          </a:lstStyle>
          <a:p>
            <a:fld id="{9525838D-70A1-4FA5-BC65-24A6F2F728E5}" type="slidenum">
              <a:rPr lang="ru-RU" altLang="ru-RU"/>
              <a:pPr/>
              <a:t>‹#›</a:t>
            </a:fld>
            <a:endParaRPr lang="ru-RU" altLang="ru-RU"/>
          </a:p>
        </p:txBody>
      </p:sp>
    </p:spTree>
    <p:extLst>
      <p:ext uri="{BB962C8B-B14F-4D97-AF65-F5344CB8AC3E}">
        <p14:creationId xmlns:p14="http://schemas.microsoft.com/office/powerpoint/2010/main" val="78963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4911F6-FC5C-43A4-AACC-20933A75B497}"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i="1">
                <a:latin typeface="Arial" charset="0"/>
              </a:defRPr>
            </a:lvl1pPr>
          </a:lstStyle>
          <a:p>
            <a:fld id="{3A0F3123-71BC-468F-B23F-CCC5D69D4B15}" type="datetime1">
              <a:rPr lang="ru-RU" altLang="ru-RU"/>
              <a:pPr/>
              <a:t>23.03.2020</a:t>
            </a:fld>
            <a:endParaRPr lang="ru-RU" altLang="ru-RU"/>
          </a:p>
        </p:txBody>
      </p:sp>
      <p:sp>
        <p:nvSpPr>
          <p:cNvPr id="6" name="Нижний колонтитул 5"/>
          <p:cNvSpPr>
            <a:spLocks noGrp="1"/>
          </p:cNvSpPr>
          <p:nvPr>
            <p:ph type="ftr" sz="quarter" idx="11"/>
          </p:nvPr>
        </p:nvSpPr>
        <p:spPr/>
        <p:txBody>
          <a:bodyPr/>
          <a:lstStyle>
            <a:lvl1pPr>
              <a:defRPr i="1">
                <a:latin typeface="Arial" charset="0"/>
              </a:defRPr>
            </a:lvl1pPr>
          </a:lstStyle>
          <a:p>
            <a:endParaRPr lang="ru-RU" altLang="ru-RU"/>
          </a:p>
        </p:txBody>
      </p:sp>
      <p:sp>
        <p:nvSpPr>
          <p:cNvPr id="7" name="Номер слайда 6"/>
          <p:cNvSpPr>
            <a:spLocks noGrp="1"/>
          </p:cNvSpPr>
          <p:nvPr>
            <p:ph type="sldNum" sz="quarter" idx="12"/>
          </p:nvPr>
        </p:nvSpPr>
        <p:spPr/>
        <p:txBody>
          <a:bodyPr/>
          <a:lstStyle>
            <a:lvl1pPr>
              <a:defRPr i="1">
                <a:latin typeface="Arial" charset="0"/>
              </a:defRPr>
            </a:lvl1pPr>
          </a:lstStyle>
          <a:p>
            <a:fld id="{32453493-DB89-4B6D-B855-3229B8F6D32C}" type="slidenum">
              <a:rPr lang="ru-RU" altLang="ru-RU"/>
              <a:pPr/>
              <a:t>‹#›</a:t>
            </a:fld>
            <a:endParaRPr lang="ru-RU" altLang="ru-RU"/>
          </a:p>
        </p:txBody>
      </p:sp>
    </p:spTree>
    <p:extLst>
      <p:ext uri="{BB962C8B-B14F-4D97-AF65-F5344CB8AC3E}">
        <p14:creationId xmlns:p14="http://schemas.microsoft.com/office/powerpoint/2010/main" val="2100411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i="1">
                <a:latin typeface="Arial" charset="0"/>
              </a:defRPr>
            </a:lvl1pPr>
          </a:lstStyle>
          <a:p>
            <a:fld id="{1570123B-EA07-4254-8E58-C6F697AE70D3}" type="datetime1">
              <a:rPr lang="ru-RU" altLang="ru-RU"/>
              <a:pPr/>
              <a:t>23.03.2020</a:t>
            </a:fld>
            <a:endParaRPr lang="ru-RU" altLang="ru-RU"/>
          </a:p>
        </p:txBody>
      </p:sp>
      <p:sp>
        <p:nvSpPr>
          <p:cNvPr id="5" name="Нижний колонтитул 4"/>
          <p:cNvSpPr>
            <a:spLocks noGrp="1"/>
          </p:cNvSpPr>
          <p:nvPr>
            <p:ph type="ftr" sz="quarter" idx="11"/>
          </p:nvPr>
        </p:nvSpPr>
        <p:spPr/>
        <p:txBody>
          <a:bodyPr/>
          <a:lstStyle>
            <a:lvl1pPr>
              <a:defRPr i="1">
                <a:latin typeface="Arial" charset="0"/>
              </a:defRPr>
            </a:lvl1pPr>
          </a:lstStyle>
          <a:p>
            <a:endParaRPr lang="ru-RU" altLang="ru-RU"/>
          </a:p>
        </p:txBody>
      </p:sp>
      <p:sp>
        <p:nvSpPr>
          <p:cNvPr id="6" name="Номер слайда 5"/>
          <p:cNvSpPr>
            <a:spLocks noGrp="1"/>
          </p:cNvSpPr>
          <p:nvPr>
            <p:ph type="sldNum" sz="quarter" idx="12"/>
          </p:nvPr>
        </p:nvSpPr>
        <p:spPr/>
        <p:txBody>
          <a:bodyPr/>
          <a:lstStyle>
            <a:lvl1pPr>
              <a:defRPr i="1">
                <a:latin typeface="Arial" charset="0"/>
              </a:defRPr>
            </a:lvl1pPr>
          </a:lstStyle>
          <a:p>
            <a:fld id="{B5C8B452-2DC9-4AB7-B0BF-E47E394E4893}" type="slidenum">
              <a:rPr lang="ru-RU" altLang="ru-RU"/>
              <a:pPr/>
              <a:t>‹#›</a:t>
            </a:fld>
            <a:endParaRPr lang="ru-RU" altLang="ru-RU"/>
          </a:p>
        </p:txBody>
      </p:sp>
    </p:spTree>
    <p:extLst>
      <p:ext uri="{BB962C8B-B14F-4D97-AF65-F5344CB8AC3E}">
        <p14:creationId xmlns:p14="http://schemas.microsoft.com/office/powerpoint/2010/main" val="346351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i="1">
                <a:latin typeface="Arial" charset="0"/>
              </a:defRPr>
            </a:lvl1pPr>
          </a:lstStyle>
          <a:p>
            <a:fld id="{360774E7-4F03-4DC0-B579-9DD4737B85F4}" type="datetime1">
              <a:rPr lang="ru-RU" altLang="ru-RU"/>
              <a:pPr/>
              <a:t>23.03.2020</a:t>
            </a:fld>
            <a:endParaRPr lang="ru-RU" altLang="ru-RU"/>
          </a:p>
        </p:txBody>
      </p:sp>
      <p:sp>
        <p:nvSpPr>
          <p:cNvPr id="5" name="Нижний колонтитул 4"/>
          <p:cNvSpPr>
            <a:spLocks noGrp="1"/>
          </p:cNvSpPr>
          <p:nvPr>
            <p:ph type="ftr" sz="quarter" idx="11"/>
          </p:nvPr>
        </p:nvSpPr>
        <p:spPr/>
        <p:txBody>
          <a:bodyPr/>
          <a:lstStyle>
            <a:lvl1pPr>
              <a:defRPr i="1">
                <a:latin typeface="Arial" charset="0"/>
              </a:defRPr>
            </a:lvl1pPr>
          </a:lstStyle>
          <a:p>
            <a:endParaRPr lang="ru-RU" altLang="ru-RU"/>
          </a:p>
        </p:txBody>
      </p:sp>
      <p:sp>
        <p:nvSpPr>
          <p:cNvPr id="6" name="Номер слайда 5"/>
          <p:cNvSpPr>
            <a:spLocks noGrp="1"/>
          </p:cNvSpPr>
          <p:nvPr>
            <p:ph type="sldNum" sz="quarter" idx="12"/>
          </p:nvPr>
        </p:nvSpPr>
        <p:spPr/>
        <p:txBody>
          <a:bodyPr/>
          <a:lstStyle>
            <a:lvl1pPr>
              <a:defRPr i="1">
                <a:latin typeface="Arial" charset="0"/>
              </a:defRPr>
            </a:lvl1pPr>
          </a:lstStyle>
          <a:p>
            <a:fld id="{AF8DF595-2A14-4188-93A6-D18101E08192}" type="slidenum">
              <a:rPr lang="ru-RU" altLang="ru-RU"/>
              <a:pPr/>
              <a:t>‹#›</a:t>
            </a:fld>
            <a:endParaRPr lang="ru-RU" altLang="ru-RU"/>
          </a:p>
        </p:txBody>
      </p:sp>
    </p:spTree>
    <p:extLst>
      <p:ext uri="{BB962C8B-B14F-4D97-AF65-F5344CB8AC3E}">
        <p14:creationId xmlns:p14="http://schemas.microsoft.com/office/powerpoint/2010/main" val="130666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C700AE-5196-4708-ABAF-A96EE045B61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4911F6-FC5C-43A4-AACC-20933A75B49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8893B8-4FC8-478D-BD05-33A7BA0826C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27A5C0-DA37-444E-90E4-BE06AB084A24}"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0F69C7-8C77-430E-9034-D8E1D4E5C6B3}" type="datetime1">
              <a:rPr lang="ru-RU" smtClean="0">
                <a:solidFill>
                  <a:prstClr val="black">
                    <a:tint val="75000"/>
                  </a:prstClr>
                </a:solidFill>
              </a:rPr>
              <a:pPr/>
              <a:t>23.03.2020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5C1D93-C36F-4489-844B-0FD29E7FA205}" type="datetime1">
              <a:rPr lang="ru-RU" smtClean="0">
                <a:solidFill>
                  <a:prstClr val="black">
                    <a:tint val="75000"/>
                  </a:prstClr>
                </a:solidFill>
              </a:rPr>
              <a:pPr/>
              <a:t>23.03.2020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82B204-087B-4253-BE1D-2BE0D313A85C}" type="datetime1">
              <a:rPr lang="ru-RU" smtClean="0">
                <a:solidFill>
                  <a:prstClr val="black">
                    <a:tint val="75000"/>
                  </a:prstClr>
                </a:solidFill>
              </a:rPr>
              <a:pPr/>
              <a:t>23.03.2020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8893B8-4FC8-478D-BD05-33A7BA0826C7}"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C14A05-2B05-4A05-95D4-F41E9EFA833D}"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F183A1-288C-4CF8-9A1D-3EDDE6386D75}"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7B57FB-AF54-47A4-B3F5-E49BC635755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BA1678-E226-4262-A65C-199E06DD9784}"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27A5C0-DA37-444E-90E4-BE06AB084A24}" type="datetime1">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0F69C7-8C77-430E-9034-D8E1D4E5C6B3}" type="datetime1">
              <a:rPr lang="ru-RU" smtClean="0"/>
              <a:pPr/>
              <a:t>23.03.2020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5C1D93-C36F-4489-844B-0FD29E7FA205}" type="datetime1">
              <a:rPr lang="ru-RU" smtClean="0"/>
              <a:pPr/>
              <a:t>23.03.2020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82B204-087B-4253-BE1D-2BE0D313A85C}" type="datetime1">
              <a:rPr lang="ru-RU" smtClean="0"/>
              <a:pPr/>
              <a:t>23.03.2020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C14A05-2B05-4A05-95D4-F41E9EFA833D}" type="datetime1">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F183A1-288C-4CF8-9A1D-3EDDE6386D75}" type="datetime1">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A7625-D195-4877-AF6F-ADCE8C576380}" type="datetime1">
              <a:rPr lang="ru-RU" smtClean="0"/>
              <a:pPr/>
              <a:t>23.03.2020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C6E77-722B-4D4C-92C3-1637BBC6CBE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i="0">
                <a:solidFill>
                  <a:srgbClr val="898989"/>
                </a:solidFill>
                <a:latin typeface="Calibri" pitchFamily="34" charset="0"/>
              </a:defRPr>
            </a:lvl1pPr>
          </a:lstStyle>
          <a:p>
            <a:pPr fontAlgn="base">
              <a:spcBef>
                <a:spcPct val="0"/>
              </a:spcBef>
              <a:spcAft>
                <a:spcPct val="0"/>
              </a:spcAft>
            </a:pPr>
            <a:fld id="{EE7B800F-13EB-48CB-A46B-EB99966DDA45}" type="datetime1">
              <a:rPr lang="ru-RU" altLang="ru-RU"/>
              <a:pPr fontAlgn="base">
                <a:spcBef>
                  <a:spcPct val="0"/>
                </a:spcBef>
                <a:spcAft>
                  <a:spcPct val="0"/>
                </a:spcAft>
              </a:pPr>
              <a:t>23.03.2020</a:t>
            </a:fld>
            <a:endParaRPr lang="ru-RU" alt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i="0">
                <a:solidFill>
                  <a:srgbClr val="898989"/>
                </a:solidFill>
                <a:latin typeface="Calibri" pitchFamily="34" charset="0"/>
              </a:defRPr>
            </a:lvl1pPr>
          </a:lstStyle>
          <a:p>
            <a:pPr fontAlgn="base">
              <a:spcBef>
                <a:spcPct val="0"/>
              </a:spcBef>
              <a:spcAft>
                <a:spcPct val="0"/>
              </a:spcAft>
            </a:pPr>
            <a:endParaRPr lang="ru-RU" alt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i="0">
                <a:solidFill>
                  <a:srgbClr val="898989"/>
                </a:solidFill>
                <a:latin typeface="Calibri" pitchFamily="34" charset="0"/>
              </a:defRPr>
            </a:lvl1pPr>
          </a:lstStyle>
          <a:p>
            <a:pPr fontAlgn="base">
              <a:spcBef>
                <a:spcPct val="0"/>
              </a:spcBef>
              <a:spcAft>
                <a:spcPct val="0"/>
              </a:spcAft>
            </a:pPr>
            <a:fld id="{3180D102-E29D-4856-91F2-53A6931080E6}" type="slidenum">
              <a:rPr lang="ru-RU" altLang="ru-RU"/>
              <a:pPr fontAlgn="base">
                <a:spcBef>
                  <a:spcPct val="0"/>
                </a:spcBef>
                <a:spcAft>
                  <a:spcPct val="0"/>
                </a:spcAft>
              </a:pPr>
              <a:t>‹#›</a:t>
            </a:fld>
            <a:endParaRPr lang="ru-RU" alt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A7625-D195-4877-AF6F-ADCE8C576380}"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2.png"/><Relationship Id="rId7" Type="http://schemas.openxmlformats.org/officeDocument/2006/relationships/oleObject" Target="../embeddings/oleObject2.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0.wmf"/><Relationship Id="rId4" Type="http://schemas.openxmlformats.org/officeDocument/2006/relationships/image" Target="../media/image6.gif"/><Relationship Id="rId9"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7.wmf"/><Relationship Id="rId3" Type="http://schemas.openxmlformats.org/officeDocument/2006/relationships/image" Target="../media/image6.gif"/><Relationship Id="rId7" Type="http://schemas.openxmlformats.org/officeDocument/2006/relationships/image" Target="../media/image14.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5.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2.wmf"/><Relationship Id="rId3" Type="http://schemas.openxmlformats.org/officeDocument/2006/relationships/image" Target="../media/image6.gif"/><Relationship Id="rId7" Type="http://schemas.openxmlformats.org/officeDocument/2006/relationships/image" Target="../media/image19.wmf"/><Relationship Id="rId12"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1.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6.bin"/><Relationship Id="rId5" Type="http://schemas.openxmlformats.org/officeDocument/2006/relationships/image" Target="../media/image23.w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6.gif"/><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8.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8.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4.emf"/><Relationship Id="rId3" Type="http://schemas.openxmlformats.org/officeDocument/2006/relationships/image" Target="../media/image6.gif"/><Relationship Id="rId7" Type="http://schemas.openxmlformats.org/officeDocument/2006/relationships/image" Target="../media/image31.emf"/><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2.bin"/><Relationship Id="rId11" Type="http://schemas.openxmlformats.org/officeDocument/2006/relationships/image" Target="../media/image33.emf"/><Relationship Id="rId5" Type="http://schemas.openxmlformats.org/officeDocument/2006/relationships/image" Target="../media/image30.e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32.emf"/></Relationships>
</file>

<file path=ppt/slides/_rels/slide23.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7.bin"/><Relationship Id="rId5" Type="http://schemas.openxmlformats.org/officeDocument/2006/relationships/image" Target="../media/image35.wmf"/><Relationship Id="rId4" Type="http://schemas.openxmlformats.org/officeDocument/2006/relationships/oleObject" Target="../embeddings/oleObject26.bin"/></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6.gif"/><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9.bin"/><Relationship Id="rId5" Type="http://schemas.openxmlformats.org/officeDocument/2006/relationships/image" Target="../media/image38.emf"/><Relationship Id="rId4" Type="http://schemas.openxmlformats.org/officeDocument/2006/relationships/oleObject" Target="../embeddings/oleObject28.bin"/><Relationship Id="rId9" Type="http://schemas.openxmlformats.org/officeDocument/2006/relationships/image" Target="../media/image40.e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6.gif"/><Relationship Id="rId7"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2.bin"/><Relationship Id="rId5" Type="http://schemas.openxmlformats.org/officeDocument/2006/relationships/image" Target="../media/image41.emf"/><Relationship Id="rId4" Type="http://schemas.openxmlformats.org/officeDocument/2006/relationships/oleObject" Target="../embeddings/oleObject31.bin"/><Relationship Id="rId9" Type="http://schemas.openxmlformats.org/officeDocument/2006/relationships/image" Target="../media/image43.emf"/></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image" Target="../media/image6.gif"/><Relationship Id="rId7"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5.bin"/><Relationship Id="rId11" Type="http://schemas.openxmlformats.org/officeDocument/2006/relationships/image" Target="../media/image47.wmf"/><Relationship Id="rId5" Type="http://schemas.openxmlformats.org/officeDocument/2006/relationships/image" Target="../media/image44.e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46.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6.gif"/><Relationship Id="rId7"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9.bin"/><Relationship Id="rId11" Type="http://schemas.openxmlformats.org/officeDocument/2006/relationships/image" Target="../media/image51.emf"/><Relationship Id="rId5" Type="http://schemas.openxmlformats.org/officeDocument/2006/relationships/image" Target="../media/image48.e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50.emf"/></Relationships>
</file>

<file path=ppt/slides/_rels/slide3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2.wmf"/><Relationship Id="rId4" Type="http://schemas.openxmlformats.org/officeDocument/2006/relationships/oleObject" Target="../embeddings/oleObject42.bin"/></Relationships>
</file>

<file path=ppt/slides/_rels/slide3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image" Target="../media/image6.gif"/><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4.bin"/><Relationship Id="rId5" Type="http://schemas.openxmlformats.org/officeDocument/2006/relationships/image" Target="../media/image54.wmf"/><Relationship Id="rId4" Type="http://schemas.openxmlformats.org/officeDocument/2006/relationships/oleObject" Target="../embeddings/oleObject43.bin"/><Relationship Id="rId9" Type="http://schemas.openxmlformats.org/officeDocument/2006/relationships/image" Target="../media/image56.wmf"/></Relationships>
</file>

<file path=ppt/slides/_rels/slide38.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50.bin"/><Relationship Id="rId3" Type="http://schemas.openxmlformats.org/officeDocument/2006/relationships/notesSlide" Target="../notesSlides/notesSlide2.xml"/><Relationship Id="rId7" Type="http://schemas.openxmlformats.org/officeDocument/2006/relationships/oleObject" Target="../embeddings/oleObject47.bin"/><Relationship Id="rId12" Type="http://schemas.openxmlformats.org/officeDocument/2006/relationships/image" Target="../media/image60.wmf"/><Relationship Id="rId2" Type="http://schemas.openxmlformats.org/officeDocument/2006/relationships/slideLayout" Target="../slideLayouts/slideLayout2.xml"/><Relationship Id="rId16" Type="http://schemas.openxmlformats.org/officeDocument/2006/relationships/image" Target="../media/image62.wmf"/><Relationship Id="rId1" Type="http://schemas.openxmlformats.org/officeDocument/2006/relationships/vmlDrawing" Target="../drawings/vmlDrawing14.vml"/><Relationship Id="rId6" Type="http://schemas.openxmlformats.org/officeDocument/2006/relationships/image" Target="../media/image57.wmf"/><Relationship Id="rId11" Type="http://schemas.openxmlformats.org/officeDocument/2006/relationships/oleObject" Target="../embeddings/oleObject49.bin"/><Relationship Id="rId5" Type="http://schemas.openxmlformats.org/officeDocument/2006/relationships/oleObject" Target="../embeddings/oleObject46.bin"/><Relationship Id="rId15" Type="http://schemas.openxmlformats.org/officeDocument/2006/relationships/oleObject" Target="../embeddings/oleObject51.bin"/><Relationship Id="rId10" Type="http://schemas.openxmlformats.org/officeDocument/2006/relationships/image" Target="../media/image59.wmf"/><Relationship Id="rId4" Type="http://schemas.openxmlformats.org/officeDocument/2006/relationships/image" Target="../media/image6.gif"/><Relationship Id="rId9" Type="http://schemas.openxmlformats.org/officeDocument/2006/relationships/oleObject" Target="../embeddings/oleObject48.bin"/><Relationship Id="rId14" Type="http://schemas.openxmlformats.org/officeDocument/2006/relationships/image" Target="../media/image61.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image" Target="../media/image6.gif"/><Relationship Id="rId7"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3.bin"/><Relationship Id="rId11" Type="http://schemas.openxmlformats.org/officeDocument/2006/relationships/image" Target="../media/image66.wmf"/><Relationship Id="rId5" Type="http://schemas.openxmlformats.org/officeDocument/2006/relationships/image" Target="../media/image63.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65.wmf"/></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70.wmf"/><Relationship Id="rId3" Type="http://schemas.openxmlformats.org/officeDocument/2006/relationships/image" Target="../media/image6.gif"/><Relationship Id="rId7" Type="http://schemas.openxmlformats.org/officeDocument/2006/relationships/image" Target="../media/image68.wmf"/><Relationship Id="rId12" Type="http://schemas.openxmlformats.org/officeDocument/2006/relationships/oleObject" Target="../embeddings/oleObject60.bin"/><Relationship Id="rId17" Type="http://schemas.openxmlformats.org/officeDocument/2006/relationships/image" Target="../media/image61.wmf"/><Relationship Id="rId2" Type="http://schemas.openxmlformats.org/officeDocument/2006/relationships/slideLayout" Target="../slideLayouts/slideLayout2.xml"/><Relationship Id="rId16" Type="http://schemas.openxmlformats.org/officeDocument/2006/relationships/oleObject" Target="../embeddings/oleObject62.bin"/><Relationship Id="rId1" Type="http://schemas.openxmlformats.org/officeDocument/2006/relationships/vmlDrawing" Target="../drawings/vmlDrawing16.vml"/><Relationship Id="rId6" Type="http://schemas.openxmlformats.org/officeDocument/2006/relationships/oleObject" Target="../embeddings/oleObject57.bin"/><Relationship Id="rId11" Type="http://schemas.openxmlformats.org/officeDocument/2006/relationships/image" Target="../media/image69.wmf"/><Relationship Id="rId5" Type="http://schemas.openxmlformats.org/officeDocument/2006/relationships/image" Target="../media/image67.wmf"/><Relationship Id="rId15" Type="http://schemas.openxmlformats.org/officeDocument/2006/relationships/image" Target="../media/image58.w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56.wmf"/><Relationship Id="rId14" Type="http://schemas.openxmlformats.org/officeDocument/2006/relationships/oleObject" Target="../embeddings/oleObject61.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75.wmf"/><Relationship Id="rId3" Type="http://schemas.openxmlformats.org/officeDocument/2006/relationships/image" Target="../media/image6.gif"/><Relationship Id="rId7" Type="http://schemas.openxmlformats.org/officeDocument/2006/relationships/image" Target="../media/image72.wmf"/><Relationship Id="rId12"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64.bin"/><Relationship Id="rId11" Type="http://schemas.openxmlformats.org/officeDocument/2006/relationships/image" Target="../media/image74.wmf"/><Relationship Id="rId5" Type="http://schemas.openxmlformats.org/officeDocument/2006/relationships/image" Target="../media/image71.wmf"/><Relationship Id="rId15" Type="http://schemas.openxmlformats.org/officeDocument/2006/relationships/image" Target="../media/image76.wmf"/><Relationship Id="rId10" Type="http://schemas.openxmlformats.org/officeDocument/2006/relationships/oleObject" Target="../embeddings/oleObject66.bin"/><Relationship Id="rId4" Type="http://schemas.openxmlformats.org/officeDocument/2006/relationships/oleObject" Target="../embeddings/oleObject63.bin"/><Relationship Id="rId9" Type="http://schemas.openxmlformats.org/officeDocument/2006/relationships/image" Target="../media/image73.wmf"/><Relationship Id="rId14" Type="http://schemas.openxmlformats.org/officeDocument/2006/relationships/oleObject" Target="../embeddings/oleObject68.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image" Target="../media/image6.gif"/><Relationship Id="rId7" Type="http://schemas.openxmlformats.org/officeDocument/2006/relationships/image" Target="../media/image78.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70.bin"/><Relationship Id="rId5" Type="http://schemas.openxmlformats.org/officeDocument/2006/relationships/image" Target="../media/image77.wmf"/><Relationship Id="rId4" Type="http://schemas.openxmlformats.org/officeDocument/2006/relationships/oleObject" Target="../embeddings/oleObject69.bin"/><Relationship Id="rId9" Type="http://schemas.openxmlformats.org/officeDocument/2006/relationships/image" Target="../media/image79.wmf"/></Relationships>
</file>

<file path=ppt/slides/_rels/slide4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0" y="2022475"/>
            <a:ext cx="9144000" cy="400110"/>
          </a:xfrm>
          <a:prstGeom prst="rect">
            <a:avLst/>
          </a:prstGeom>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0" fontAlgn="base" hangingPunct="0">
              <a:spcBef>
                <a:spcPct val="0"/>
              </a:spcBef>
              <a:spcAft>
                <a:spcPct val="0"/>
              </a:spcAft>
            </a:pPr>
            <a:r>
              <a:rPr lang="ru-RU" altLang="ru-RU" sz="2000" b="1" i="0" dirty="0" smtClean="0">
                <a:solidFill>
                  <a:srgbClr val="000000"/>
                </a:solidFill>
                <a:latin typeface="Times New Roman" pitchFamily="18" charset="0"/>
                <a:cs typeface="Times New Roman" pitchFamily="18" charset="0"/>
              </a:rPr>
              <a:t>ПРЕДПРОФЕССИОНАЛЬНЫЙ ЭКЗАМЕН</a:t>
            </a:r>
            <a:endParaRPr lang="ru-RU" altLang="ru-RU" sz="2000" b="1" i="0" dirty="0">
              <a:solidFill>
                <a:srgbClr val="000000"/>
              </a:solidFill>
              <a:latin typeface="Times New Roman" pitchFamily="18" charset="0"/>
              <a:cs typeface="Times New Roman" pitchFamily="18" charset="0"/>
            </a:endParaRPr>
          </a:p>
        </p:txBody>
      </p:sp>
      <p:sp>
        <p:nvSpPr>
          <p:cNvPr id="16387" name="Прямоугольник 7"/>
          <p:cNvSpPr>
            <a:spLocks noChangeArrowheads="1"/>
          </p:cNvSpPr>
          <p:nvPr/>
        </p:nvSpPr>
        <p:spPr bwMode="auto">
          <a:xfrm>
            <a:off x="3730166" y="6165304"/>
            <a:ext cx="16836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ru-RU" altLang="ru-RU" sz="1800" b="1" dirty="0" smtClean="0">
                <a:solidFill>
                  <a:srgbClr val="000000"/>
                </a:solidFill>
                <a:latin typeface="Times New Roman" pitchFamily="18" charset="0"/>
                <a:cs typeface="Times New Roman" pitchFamily="18" charset="0"/>
              </a:rPr>
              <a:t>Москва</a:t>
            </a:r>
            <a:r>
              <a:rPr lang="en-US" altLang="ru-RU" sz="1800" b="1" dirty="0" smtClean="0">
                <a:solidFill>
                  <a:srgbClr val="000000"/>
                </a:solidFill>
                <a:latin typeface="Times New Roman" pitchFamily="18" charset="0"/>
                <a:cs typeface="Times New Roman" pitchFamily="18" charset="0"/>
              </a:rPr>
              <a:t> – 20</a:t>
            </a:r>
            <a:r>
              <a:rPr lang="ru-RU" altLang="ru-RU" sz="1800" b="1" dirty="0" smtClean="0">
                <a:solidFill>
                  <a:srgbClr val="000000"/>
                </a:solidFill>
                <a:latin typeface="Times New Roman" pitchFamily="18" charset="0"/>
                <a:cs typeface="Times New Roman" pitchFamily="18" charset="0"/>
              </a:rPr>
              <a:t>20</a:t>
            </a:r>
            <a:endParaRPr lang="ru-RU" altLang="ru-RU" sz="1800" b="1" dirty="0">
              <a:solidFill>
                <a:srgbClr val="000000"/>
              </a:solidFill>
              <a:latin typeface="Times New Roman" pitchFamily="18" charset="0"/>
              <a:cs typeface="Times New Roman" pitchFamily="18" charset="0"/>
            </a:endParaRPr>
          </a:p>
        </p:txBody>
      </p:sp>
      <p:sp>
        <p:nvSpPr>
          <p:cNvPr id="9" name="Прямоугольник 8"/>
          <p:cNvSpPr/>
          <p:nvPr/>
        </p:nvSpPr>
        <p:spPr>
          <a:xfrm>
            <a:off x="0" y="188913"/>
            <a:ext cx="9144000" cy="1477962"/>
          </a:xfrm>
          <a:prstGeom prst="rect">
            <a:avLst/>
          </a:prstGeom>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Федеральное государственное бюджетное образовательное учреждение </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высшего образования </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«Московский государственный технический университет имени Н.Э. Баумана</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(национальный исследовательский университет)»</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(МГТУ им. Н.Э. Баумана)</a:t>
            </a:r>
          </a:p>
        </p:txBody>
      </p:sp>
      <p:sp>
        <p:nvSpPr>
          <p:cNvPr id="16390" name="TextBox 1"/>
          <p:cNvSpPr txBox="1">
            <a:spLocks noChangeArrowheads="1"/>
          </p:cNvSpPr>
          <p:nvPr/>
        </p:nvSpPr>
        <p:spPr bwMode="auto">
          <a:xfrm>
            <a:off x="2505075" y="3244974"/>
            <a:ext cx="4427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Tx/>
              <a:buNone/>
            </a:pPr>
            <a:r>
              <a:rPr lang="ru-RU" altLang="ru-RU" sz="2000" b="1" dirty="0">
                <a:solidFill>
                  <a:prstClr val="black"/>
                </a:solidFill>
                <a:latin typeface="Times New Roman" pitchFamily="18" charset="0"/>
              </a:rPr>
              <a:t>Практические ситуационные задачи</a:t>
            </a:r>
          </a:p>
        </p:txBody>
      </p:sp>
      <p:sp>
        <p:nvSpPr>
          <p:cNvPr id="2" name="TextBox 1"/>
          <p:cNvSpPr txBox="1"/>
          <p:nvPr/>
        </p:nvSpPr>
        <p:spPr>
          <a:xfrm>
            <a:off x="3347882" y="2673541"/>
            <a:ext cx="2448234" cy="369332"/>
          </a:xfrm>
          <a:prstGeom prst="rect">
            <a:avLst/>
          </a:prstGeom>
          <a:noFill/>
        </p:spPr>
        <p:txBody>
          <a:bodyPr wrap="none" rtlCol="0">
            <a:spAutoFit/>
          </a:bodyPr>
          <a:lstStyle/>
          <a:p>
            <a:pPr algn="ctr"/>
            <a:r>
              <a:rPr lang="ru-RU" dirty="0" smtClean="0"/>
              <a:t>ИНЖЕНЕРНЫЕ КЛАССЫ</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432048"/>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Общий алгоритм 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10</a:t>
            </a:fld>
            <a:endParaRPr lang="ru-RU" sz="2000" b="1" dirty="0">
              <a:solidFill>
                <a:schemeClr val="tx1"/>
              </a:solidFill>
              <a:latin typeface="Times New Roman" pitchFamily="18" charset="0"/>
              <a:cs typeface="Times New Roman" pitchFamily="18" charset="0"/>
            </a:endParaRPr>
          </a:p>
        </p:txBody>
      </p:sp>
      <p:cxnSp>
        <p:nvCxnSpPr>
          <p:cNvPr id="54" name="Gerade Verbindung 20"/>
          <p:cNvCxnSpPr/>
          <p:nvPr/>
        </p:nvCxnSpPr>
        <p:spPr>
          <a:xfrm>
            <a:off x="0" y="476672"/>
            <a:ext cx="9144000" cy="0"/>
          </a:xfrm>
          <a:prstGeom prst="line">
            <a:avLst/>
          </a:prstGeom>
          <a:ln w="1270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10" name="TextBox 9"/>
          <p:cNvSpPr txBox="1"/>
          <p:nvPr/>
        </p:nvSpPr>
        <p:spPr>
          <a:xfrm>
            <a:off x="179512" y="686881"/>
            <a:ext cx="8784976" cy="5940088"/>
          </a:xfrm>
          <a:prstGeom prst="rect">
            <a:avLst/>
          </a:prstGeom>
          <a:noFill/>
        </p:spPr>
        <p:txBody>
          <a:bodyPr wrap="square" rtlCol="0">
            <a:spAutoFit/>
          </a:bodyPr>
          <a:lstStyle/>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Выделить (назвать) основные физические процессы и явления, лежащие в основе работы и/или оказывающие влияние на работу описанных в поставленной задаче технических объектов, а также установить их последовательность и причинно-следственные связи.</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Привести, при необходимости, графическое (схематическое) описание поставленной задачи.</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Формализовать задачу, т.е. сформулировать вводимые при решении задачи допущения, привести необходимые для её решения базовые физические соотношения (формулы). </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Определить есть ли необходимость в дополнительных исходных или справочных данных.</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Составить систему уравнений (математическую модель), решить её, получить аналитические соотношения для искомых величин.</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Произвести числовые расчеты, проверив соответствие единиц измерения физических величин.</a:t>
            </a:r>
            <a:endParaRPr lang="ru-RU" altLang="ru-RU" sz="2000" dirty="0" smtClean="0">
              <a:solidFill>
                <a:srgbClr val="FF0000"/>
              </a:solidFill>
              <a:latin typeface="Times New Roman" pitchFamily="18" charset="0"/>
              <a:cs typeface="Times New Roman" pitchFamily="18" charset="0"/>
            </a:endParaRP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Представить полученные результаты в соответствии с вопросами задачи.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432048"/>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Регламент</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11</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764704"/>
            <a:ext cx="8784976" cy="2708434"/>
          </a:xfrm>
          <a:prstGeom prst="rect">
            <a:avLst/>
          </a:prstGeom>
          <a:noFill/>
        </p:spPr>
        <p:txBody>
          <a:bodyPr wrap="square" rtlCol="0">
            <a:spAutoFit/>
          </a:bodyPr>
          <a:lstStyle/>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 билете </a:t>
            </a:r>
            <a:r>
              <a:rPr lang="ru-RU" altLang="ru-RU" sz="2000" b="1" dirty="0" smtClean="0">
                <a:latin typeface="Times New Roman" pitchFamily="18" charset="0"/>
                <a:cs typeface="Times New Roman" pitchFamily="18" charset="0"/>
              </a:rPr>
              <a:t>1 задача</a:t>
            </a:r>
            <a:r>
              <a:rPr lang="ru-RU" altLang="ru-RU" sz="2000" dirty="0" smtClean="0">
                <a:latin typeface="Times New Roman" pitchFamily="18" charset="0"/>
                <a:cs typeface="Times New Roman" pitchFamily="18" charset="0"/>
              </a:rPr>
              <a:t>, содержащая </a:t>
            </a:r>
            <a:r>
              <a:rPr lang="ru-RU" altLang="ru-RU" sz="2000" b="1" dirty="0" smtClean="0">
                <a:latin typeface="Times New Roman" pitchFamily="18" charset="0"/>
                <a:cs typeface="Times New Roman" pitchFamily="18" charset="0"/>
              </a:rPr>
              <a:t>2..3 вопроса</a:t>
            </a:r>
            <a:r>
              <a:rPr lang="ru-RU" altLang="ru-RU" sz="2000" dirty="0" smtClean="0">
                <a:latin typeface="Times New Roman" pitchFamily="18" charset="0"/>
                <a:cs typeface="Times New Roman" pitchFamily="18" charset="0"/>
              </a:rPr>
              <a:t>.</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Время на решение задачи: </a:t>
            </a:r>
            <a:r>
              <a:rPr lang="ru-RU" altLang="ru-RU" sz="2000" b="1" dirty="0" smtClean="0">
                <a:latin typeface="Times New Roman" pitchFamily="18" charset="0"/>
                <a:cs typeface="Times New Roman" pitchFamily="18" charset="0"/>
              </a:rPr>
              <a:t>80 минут</a:t>
            </a:r>
            <a:r>
              <a:rPr lang="ru-RU" altLang="ru-RU" sz="2000" dirty="0" smtClean="0">
                <a:latin typeface="Times New Roman" pitchFamily="18" charset="0"/>
                <a:cs typeface="Times New Roman" pitchFamily="18" charset="0"/>
              </a:rPr>
              <a:t>.</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Время на защиту: </a:t>
            </a:r>
            <a:r>
              <a:rPr lang="ru-RU" altLang="ru-RU" sz="2000" b="1" dirty="0" smtClean="0">
                <a:latin typeface="Times New Roman" pitchFamily="18" charset="0"/>
                <a:cs typeface="Times New Roman" pitchFamily="18" charset="0"/>
              </a:rPr>
              <a:t>5 минут</a:t>
            </a:r>
            <a:r>
              <a:rPr lang="ru-RU" altLang="ru-RU" sz="2000" dirty="0" smtClean="0">
                <a:latin typeface="Times New Roman" pitchFamily="18" charset="0"/>
                <a:cs typeface="Times New Roman" pitchFamily="18" charset="0"/>
              </a:rPr>
              <a:t> (включая ответы на вопросы).</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Максимально количество баллов:</a:t>
            </a:r>
          </a:p>
          <a:p>
            <a:pPr marL="457200" indent="-457200" algn="ctr">
              <a:spcBef>
                <a:spcPts val="600"/>
              </a:spcBef>
              <a:spcAft>
                <a:spcPts val="600"/>
              </a:spcAft>
            </a:pPr>
            <a:r>
              <a:rPr lang="ru-RU" altLang="ru-RU" sz="2000" b="1" dirty="0" smtClean="0">
                <a:latin typeface="Times New Roman" pitchFamily="18" charset="0"/>
                <a:cs typeface="Times New Roman" pitchFamily="18" charset="0"/>
              </a:rPr>
              <a:t>50 баллов </a:t>
            </a:r>
            <a:r>
              <a:rPr lang="ru-RU" altLang="ru-RU" sz="2000" dirty="0" smtClean="0">
                <a:latin typeface="Times New Roman" pitchFamily="18" charset="0"/>
                <a:cs typeface="Times New Roman" pitchFamily="18" charset="0"/>
              </a:rPr>
              <a:t>(Решение) + </a:t>
            </a:r>
            <a:r>
              <a:rPr lang="ru-RU" altLang="ru-RU" sz="2000" b="1" dirty="0" smtClean="0">
                <a:latin typeface="Times New Roman" pitchFamily="18" charset="0"/>
                <a:cs typeface="Times New Roman" pitchFamily="18" charset="0"/>
              </a:rPr>
              <a:t>10 баллов</a:t>
            </a:r>
            <a:r>
              <a:rPr lang="ru-RU" altLang="ru-RU" sz="2000" dirty="0" smtClean="0">
                <a:latin typeface="Times New Roman" pitchFamily="18" charset="0"/>
                <a:cs typeface="Times New Roman" pitchFamily="18" charset="0"/>
              </a:rPr>
              <a:t> (Защита) = </a:t>
            </a:r>
            <a:r>
              <a:rPr lang="ru-RU" altLang="ru-RU" sz="2000" b="1" dirty="0" smtClean="0">
                <a:latin typeface="Times New Roman" pitchFamily="18" charset="0"/>
                <a:cs typeface="Times New Roman" pitchFamily="18" charset="0"/>
              </a:rPr>
              <a:t>60 баллов</a:t>
            </a:r>
            <a:r>
              <a:rPr lang="ru-RU" altLang="ru-RU" sz="2000" dirty="0" smtClean="0">
                <a:latin typeface="Times New Roman" pitchFamily="18" charset="0"/>
                <a:cs typeface="Times New Roman" pitchFamily="18" charset="0"/>
              </a:rPr>
              <a:t>.</a:t>
            </a:r>
          </a:p>
          <a:p>
            <a:pPr marL="457200" indent="-457200" algn="just">
              <a:spcBef>
                <a:spcPts val="600"/>
              </a:spcBef>
              <a:spcAft>
                <a:spcPts val="600"/>
              </a:spcAft>
              <a:buFont typeface="+mj-lt"/>
              <a:buAutoNum type="arabicPeriod" startAt="5"/>
            </a:pPr>
            <a:r>
              <a:rPr lang="ru-RU" altLang="ru-RU" sz="2000" dirty="0" smtClean="0">
                <a:latin typeface="Times New Roman" pitchFamily="18" charset="0"/>
                <a:cs typeface="Times New Roman" pitchFamily="18" charset="0"/>
              </a:rPr>
              <a:t>Без защиты работа </a:t>
            </a:r>
            <a:r>
              <a:rPr lang="ru-RU" altLang="ru-RU" sz="2000" b="1" dirty="0" smtClean="0">
                <a:latin typeface="Times New Roman" pitchFamily="18" charset="0"/>
                <a:cs typeface="Times New Roman" pitchFamily="18" charset="0"/>
              </a:rPr>
              <a:t>не засчитывается</a:t>
            </a:r>
            <a:r>
              <a:rPr lang="ru-RU" altLang="ru-RU" sz="2000" dirty="0" smtClean="0">
                <a:latin typeface="Times New Roman" pitchFamily="18" charset="0"/>
                <a:cs typeface="Times New Roman" pitchFamily="18" charset="0"/>
              </a:rPr>
              <a:t>.</a:t>
            </a:r>
          </a:p>
        </p:txBody>
      </p:sp>
      <p:cxnSp>
        <p:nvCxnSpPr>
          <p:cNvPr id="54" name="Gerade Verbindung 20"/>
          <p:cNvCxnSpPr/>
          <p:nvPr/>
        </p:nvCxnSpPr>
        <p:spPr>
          <a:xfrm>
            <a:off x="0" y="476672"/>
            <a:ext cx="9144000" cy="0"/>
          </a:xfrm>
          <a:prstGeom prst="line">
            <a:avLst/>
          </a:prstGeom>
          <a:ln w="1270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Заголовок 1"/>
          <p:cNvSpPr txBox="1">
            <a:spLocks/>
          </p:cNvSpPr>
          <p:nvPr/>
        </p:nvSpPr>
        <p:spPr bwMode="auto">
          <a:xfrm>
            <a:off x="935596" y="3140968"/>
            <a:ext cx="727280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400" b="1" i="0" u="none" strike="noStrike" kern="1200" cap="all" spc="0" normalizeH="0" noProof="0" dirty="0" smtClean="0">
                <a:ln>
                  <a:noFill/>
                </a:ln>
                <a:solidFill>
                  <a:schemeClr val="tx1"/>
                </a:solidFill>
                <a:effectLst/>
                <a:uLnTx/>
                <a:uFillTx/>
                <a:latin typeface="Times New Roman" pitchFamily="18" charset="0"/>
                <a:ea typeface="Calibri" pitchFamily="34" charset="0"/>
                <a:cs typeface="Times New Roman" pitchFamily="18" charset="0"/>
              </a:rPr>
              <a:t>Задачи конструкторского направления</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Условие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13</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92396"/>
            <a:ext cx="8784976" cy="3323987"/>
          </a:xfrm>
          <a:prstGeom prst="rect">
            <a:avLst/>
          </a:prstGeom>
          <a:noFill/>
        </p:spPr>
        <p:txBody>
          <a:bodyPr wrap="square" rtlCol="0">
            <a:spAutoFit/>
          </a:bodyPr>
          <a:lstStyle/>
          <a:p>
            <a:pPr indent="457200" algn="just">
              <a:lnSpc>
                <a:spcPct val="150000"/>
              </a:lnSpc>
            </a:pPr>
            <a:r>
              <a:rPr lang="ru-RU" sz="2000" dirty="0" smtClean="0">
                <a:latin typeface="Times New Roman" pitchFamily="18" charset="0"/>
                <a:cs typeface="Times New Roman" pitchFamily="18" charset="0"/>
              </a:rPr>
              <a:t>Центробежное сцепление состоит из двух (невесомых) пружин (1), удерживающих от перемещения в радиальном направлении два фрикциона (2) (см. рисунок) массой </a:t>
            </a:r>
            <a:r>
              <a:rPr lang="ru-RU" sz="2000" i="1" dirty="0" smtClean="0">
                <a:latin typeface="Times New Roman" pitchFamily="18" charset="0"/>
                <a:cs typeface="Times New Roman" pitchFamily="18" charset="0"/>
              </a:rPr>
              <a:t>m</a:t>
            </a:r>
            <a:r>
              <a:rPr lang="en-US" sz="2000" i="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0,1 </a:t>
            </a:r>
            <a:r>
              <a:rPr lang="ru-RU" sz="2000" dirty="0" smtClean="0">
                <a:latin typeface="Times New Roman" pitchFamily="18" charset="0"/>
                <a:cs typeface="Times New Roman" pitchFamily="18" charset="0"/>
              </a:rPr>
              <a:t>кг каждый, способных прижиматься изнутри к барабану (3) радиусом 70 мм с коэффициентом трения </a:t>
            </a:r>
            <a:r>
              <a:rPr lang="en-US" sz="2000" i="1" dirty="0" smtClean="0">
                <a:latin typeface="Times New Roman" pitchFamily="18" charset="0"/>
                <a:cs typeface="Times New Roman" pitchFamily="18" charset="0"/>
              </a:rPr>
              <a:t>k </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0,3 </a:t>
            </a:r>
            <a:r>
              <a:rPr lang="ru-RU" sz="2000" dirty="0" smtClean="0">
                <a:latin typeface="Times New Roman" pitchFamily="18" charset="0"/>
                <a:cs typeface="Times New Roman" pitchFamily="18" charset="0"/>
              </a:rPr>
              <a:t>без проскальзывания. Пружины имеют </a:t>
            </a:r>
            <a:r>
              <a:rPr lang="ru-RU" sz="2000" dirty="0" err="1" smtClean="0">
                <a:latin typeface="Times New Roman" pitchFamily="18" charset="0"/>
                <a:cs typeface="Times New Roman" pitchFamily="18" charset="0"/>
              </a:rPr>
              <a:t>преднатяг</a:t>
            </a:r>
            <a:r>
              <a:rPr lang="ru-RU" sz="2000" dirty="0" smtClean="0">
                <a:latin typeface="Times New Roman" pitchFamily="18" charset="0"/>
                <a:cs typeface="Times New Roman" pitchFamily="18" charset="0"/>
              </a:rPr>
              <a:t> (первоначально растянуты)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a:t>
            </a:r>
            <a:r>
              <a:rPr lang="en-US" sz="2000" i="1" dirty="0" smtClean="0">
                <a:latin typeface="Times New Roman" pitchFamily="18" charset="0"/>
                <a:cs typeface="Times New Roman" pitchFamily="18" charset="0"/>
              </a:rPr>
              <a:t>X </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5 </a:t>
            </a:r>
            <a:r>
              <a:rPr lang="ru-RU" sz="2000" dirty="0" smtClean="0">
                <a:latin typeface="Times New Roman" pitchFamily="18" charset="0"/>
                <a:cs typeface="Times New Roman" pitchFamily="18" charset="0"/>
              </a:rPr>
              <a:t>мм. Перемещением пружины от момента начала перемещения до контакта с барабаном пренебречь.</a:t>
            </a:r>
            <a:endParaRPr lang="ru-RU" sz="2000" dirty="0">
              <a:latin typeface="Times New Roman" pitchFamily="18" charset="0"/>
              <a:cs typeface="Times New Roman" pitchFamily="18" charset="0"/>
            </a:endParaRPr>
          </a:p>
        </p:txBody>
      </p:sp>
      <p:cxnSp>
        <p:nvCxnSpPr>
          <p:cNvPr id="54"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pic>
        <p:nvPicPr>
          <p:cNvPr id="9" name="Рисунок 8" descr="D:\документы_Алёна\МГТУ Баумана\Инженерные задачи\ППЭ 2019\Задачи\Конструкторские\Фрикцион.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861048"/>
            <a:ext cx="3024336" cy="288032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Условие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14</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757148"/>
            <a:ext cx="8784976" cy="3539430"/>
          </a:xfrm>
          <a:prstGeom prst="rect">
            <a:avLst/>
          </a:prstGeom>
          <a:noFill/>
        </p:spPr>
        <p:txBody>
          <a:bodyPr wrap="square" rtlCol="0">
            <a:spAutoFit/>
          </a:bodyPr>
          <a:lstStyle/>
          <a:p>
            <a:pPr indent="457200" algn="just">
              <a:lnSpc>
                <a:spcPct val="140000"/>
              </a:lnSpc>
            </a:pPr>
            <a:r>
              <a:rPr lang="ru-RU" sz="2000" b="1" dirty="0" smtClean="0">
                <a:latin typeface="Times New Roman" pitchFamily="18" charset="0"/>
                <a:cs typeface="Times New Roman" pitchFamily="18" charset="0"/>
              </a:rPr>
              <a:t>Вопросы:</a:t>
            </a:r>
          </a:p>
          <a:p>
            <a:pPr indent="457200" algn="just">
              <a:lnSpc>
                <a:spcPct val="140000"/>
              </a:lnSpc>
            </a:pPr>
            <a:r>
              <a:rPr lang="ru-RU" sz="2000" dirty="0" smtClean="0">
                <a:latin typeface="Times New Roman" pitchFamily="18" charset="0"/>
                <a:cs typeface="Times New Roman" pitchFamily="18" charset="0"/>
              </a:rPr>
              <a:t>1) Определить потребную жесткость пружин, если потребная частота вращения, при которой начинается передача момента (т.е. фрикционы входят в зацепление с барабаном) равна </a:t>
            </a:r>
            <a:r>
              <a:rPr lang="ru-RU" sz="2000" i="1" dirty="0" smtClean="0">
                <a:latin typeface="Times New Roman" pitchFamily="18" charset="0"/>
                <a:cs typeface="Times New Roman" pitchFamily="18" charset="0"/>
              </a:rPr>
              <a:t>n</a:t>
            </a:r>
            <a:r>
              <a:rPr lang="ru-RU"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10 </a:t>
            </a:r>
            <a:r>
              <a:rPr lang="ru-RU" sz="2000" dirty="0" smtClean="0">
                <a:latin typeface="Times New Roman" pitchFamily="18" charset="0"/>
                <a:cs typeface="Times New Roman" pitchFamily="18" charset="0"/>
              </a:rPr>
              <a:t>Гц.</a:t>
            </a:r>
          </a:p>
          <a:p>
            <a:pPr indent="457200" algn="just">
              <a:lnSpc>
                <a:spcPct val="140000"/>
              </a:lnSpc>
            </a:pPr>
            <a:r>
              <a:rPr lang="ru-RU" sz="2000" dirty="0" smtClean="0">
                <a:latin typeface="Times New Roman" pitchFamily="18" charset="0"/>
                <a:cs typeface="Times New Roman" pitchFamily="18" charset="0"/>
              </a:rPr>
              <a:t>2) Определить время разгона барабана и связанных с ним деталей, если частота вращения ведущего вала постоянна за время разгона и равна 30 Гц, начальная частота вращения барабана равна нулю, а приведенный момент инерции барабана и ведомых деталей равен 0,2 кг/м</a:t>
            </a:r>
            <a:r>
              <a:rPr lang="ru-RU" sz="2000" baseline="30000" dirty="0" smtClean="0">
                <a:latin typeface="Times New Roman" pitchFamily="18" charset="0"/>
                <a:cs typeface="Times New Roman" pitchFamily="18" charset="0"/>
              </a:rPr>
              <a:t>2</a:t>
            </a:r>
            <a:r>
              <a:rPr lang="ru-RU" sz="2000" dirty="0" smtClean="0">
                <a:latin typeface="Times New Roman" pitchFamily="18" charset="0"/>
                <a:cs typeface="Times New Roman" pitchFamily="18" charset="0"/>
              </a:rPr>
              <a:t>.</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Рисунок 20" descr="D:\учёба\тимур\мцв.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9060" y="1041470"/>
            <a:ext cx="4592697" cy="3483769"/>
          </a:xfrm>
          <a:prstGeom prst="rect">
            <a:avLst/>
          </a:prstGeom>
          <a:noFill/>
          <a:ln>
            <a:noFill/>
          </a:ln>
        </p:spPr>
      </p:pic>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15</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48680"/>
            <a:ext cx="8784976" cy="6140142"/>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1) Для начала разберёмся с жесткостью пружины.</a:t>
            </a:r>
          </a:p>
          <a:p>
            <a:pPr algn="just">
              <a:lnSpc>
                <a:spcPct val="150000"/>
              </a:lnSpc>
              <a:spcBef>
                <a:spcPts val="600"/>
              </a:spcBef>
            </a:pPr>
            <a:endParaRPr lang="ru-RU" sz="2000" dirty="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000" dirty="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На фрикцион действуют две силы – центробежная и сила упругости со стороны растянутой пружины.</a:t>
            </a:r>
          </a:p>
          <a:p>
            <a:pPr algn="just">
              <a:lnSpc>
                <a:spcPct val="150000"/>
              </a:lnSpc>
              <a:spcBef>
                <a:spcPts val="600"/>
              </a:spcBef>
            </a:pPr>
            <a:endParaRPr lang="ru-RU" sz="32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где </a:t>
            </a:r>
            <a:r>
              <a:rPr lang="el-GR" sz="2000" dirty="0" smtClean="0">
                <a:latin typeface="Times New Roman" pitchFamily="18" charset="0"/>
                <a:cs typeface="Times New Roman" pitchFamily="18" charset="0"/>
              </a:rPr>
              <a:t>Δ</a:t>
            </a:r>
            <a:r>
              <a:rPr lang="en-US" sz="2000" i="1" dirty="0" smtClean="0">
                <a:latin typeface="Times New Roman" pitchFamily="18" charset="0"/>
                <a:cs typeface="Times New Roman" pitchFamily="18" charset="0"/>
              </a:rPr>
              <a:t>X</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преднатяг</a:t>
            </a:r>
            <a:r>
              <a:rPr lang="ru-RU" sz="2000" dirty="0" smtClean="0">
                <a:latin typeface="Times New Roman" pitchFamily="18" charset="0"/>
                <a:cs typeface="Times New Roman" pitchFamily="18" charset="0"/>
              </a:rPr>
              <a:t> пружины, </a:t>
            </a:r>
            <a:r>
              <a:rPr lang="ru-RU" sz="2000" i="1" dirty="0" smtClean="0">
                <a:latin typeface="Times New Roman" pitchFamily="18" charset="0"/>
                <a:cs typeface="Times New Roman" pitchFamily="18" charset="0"/>
              </a:rPr>
              <a:t>f</a:t>
            </a:r>
            <a:r>
              <a:rPr lang="ru-RU" sz="2000" dirty="0" smtClean="0">
                <a:latin typeface="Times New Roman" pitchFamily="18" charset="0"/>
                <a:cs typeface="Times New Roman" pitchFamily="18" charset="0"/>
              </a:rPr>
              <a:t> – частота вращения, </a:t>
            </a:r>
            <a:r>
              <a:rPr lang="el-GR" sz="2000" dirty="0" smtClean="0">
                <a:latin typeface="Times New Roman" pitchFamily="18" charset="0"/>
                <a:cs typeface="Times New Roman" pitchFamily="18" charset="0"/>
              </a:rPr>
              <a:t>ω</a:t>
            </a:r>
            <a:r>
              <a:rPr lang="ru-RU" sz="2000" dirty="0" smtClean="0">
                <a:latin typeface="Times New Roman" pitchFamily="18" charset="0"/>
                <a:cs typeface="Times New Roman" pitchFamily="18" charset="0"/>
              </a:rPr>
              <a:t> – угловая скорость.</a:t>
            </a: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 name="Picture 8" descr="E:\Рисунки и картинки\Лого\МГТУ\BMSTU_logo (копия).gif"/>
          <p:cNvPicPr>
            <a:picLocks noChangeAspect="1" noChangeArrowheads="1"/>
          </p:cNvPicPr>
          <p:nvPr/>
        </p:nvPicPr>
        <p:blipFill>
          <a:blip r:embed="rId4"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val="2155487587"/>
              </p:ext>
            </p:extLst>
          </p:nvPr>
        </p:nvGraphicFramePr>
        <p:xfrm>
          <a:off x="755577" y="5514671"/>
          <a:ext cx="1692997" cy="493791"/>
        </p:xfrm>
        <a:graphic>
          <a:graphicData uri="http://schemas.openxmlformats.org/presentationml/2006/ole">
            <mc:AlternateContent xmlns:mc="http://schemas.openxmlformats.org/markup-compatibility/2006">
              <mc:Choice xmlns:v="urn:schemas-microsoft-com:vml" Requires="v">
                <p:oleObj spid="_x0000_s228509" name="Equation" r:id="rId5" imgW="838200" imgH="241300" progId="Equation.DSMT4">
                  <p:embed/>
                </p:oleObj>
              </mc:Choice>
              <mc:Fallback>
                <p:oleObj name="Equation" r:id="rId5" imgW="838200" imgH="241300" progId="Equation.DSMT4">
                  <p:embed/>
                  <p:pic>
                    <p:nvPicPr>
                      <p:cNvPr id="0" name="Picture 1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7" y="5514671"/>
                        <a:ext cx="1692997" cy="4937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val="934958930"/>
              </p:ext>
            </p:extLst>
          </p:nvPr>
        </p:nvGraphicFramePr>
        <p:xfrm>
          <a:off x="2793407" y="5514671"/>
          <a:ext cx="1616043" cy="493791"/>
        </p:xfrm>
        <a:graphic>
          <a:graphicData uri="http://schemas.openxmlformats.org/presentationml/2006/ole">
            <mc:AlternateContent xmlns:mc="http://schemas.openxmlformats.org/markup-compatibility/2006">
              <mc:Choice xmlns:v="urn:schemas-microsoft-com:vml" Requires="v">
                <p:oleObj spid="_x0000_s228510" name="Equation" r:id="rId7" imgW="799753" imgH="241195" progId="Equation.DSMT4">
                  <p:embed/>
                </p:oleObj>
              </mc:Choice>
              <mc:Fallback>
                <p:oleObj name="Equation" r:id="rId7" imgW="799753" imgH="241195" progId="Equation.DSMT4">
                  <p:embed/>
                  <p:pic>
                    <p:nvPicPr>
                      <p:cNvPr id="0" name="Picture 1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93407" y="5514671"/>
                        <a:ext cx="1616043" cy="4937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1577602397"/>
              </p:ext>
            </p:extLst>
          </p:nvPr>
        </p:nvGraphicFramePr>
        <p:xfrm>
          <a:off x="4785242" y="5514671"/>
          <a:ext cx="1539089" cy="506617"/>
        </p:xfrm>
        <a:graphic>
          <a:graphicData uri="http://schemas.openxmlformats.org/presentationml/2006/ole">
            <mc:AlternateContent xmlns:mc="http://schemas.openxmlformats.org/markup-compatibility/2006">
              <mc:Choice xmlns:v="urn:schemas-microsoft-com:vml" Requires="v">
                <p:oleObj spid="_x0000_s228511" name="Equation" r:id="rId9" imgW="761669" imgH="253890" progId="Equation.DSMT4">
                  <p:embed/>
                </p:oleObj>
              </mc:Choice>
              <mc:Fallback>
                <p:oleObj name="Equation" r:id="rId9" imgW="761669" imgH="253890" progId="Equation.DSMT4">
                  <p:embed/>
                  <p:pic>
                    <p:nvPicPr>
                      <p:cNvPr id="0" name="Picture 1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5242" y="5514671"/>
                        <a:ext cx="1539089" cy="5066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2031536416"/>
              </p:ext>
            </p:extLst>
          </p:nvPr>
        </p:nvGraphicFramePr>
        <p:xfrm>
          <a:off x="6817271" y="5514671"/>
          <a:ext cx="1571153" cy="416837"/>
        </p:xfrm>
        <a:graphic>
          <a:graphicData uri="http://schemas.openxmlformats.org/presentationml/2006/ole">
            <mc:AlternateContent xmlns:mc="http://schemas.openxmlformats.org/markup-compatibility/2006">
              <mc:Choice xmlns:v="urn:schemas-microsoft-com:vml" Requires="v">
                <p:oleObj spid="_x0000_s228512" name="Equation" r:id="rId11" imgW="774364" imgH="203112" progId="Equation.DSMT4">
                  <p:embed/>
                </p:oleObj>
              </mc:Choice>
              <mc:Fallback>
                <p:oleObj name="Equation" r:id="rId11" imgW="774364" imgH="203112" progId="Equation.DSMT4">
                  <p:embed/>
                  <p:pic>
                    <p:nvPicPr>
                      <p:cNvPr id="0" name="Picture 14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17271" y="5514671"/>
                        <a:ext cx="1571153" cy="416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16</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48680"/>
            <a:ext cx="8784976" cy="6140142"/>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Поскольку зазор равен нулю – передача момента начинается при равенстве указанных сил </a:t>
            </a:r>
          </a:p>
          <a:p>
            <a:pPr algn="just">
              <a:lnSpc>
                <a:spcPct val="150000"/>
              </a:lnSpc>
              <a:spcBef>
                <a:spcPts val="600"/>
              </a:spcBef>
            </a:pPr>
            <a:endParaRPr lang="ru-RU" sz="24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откуда</a:t>
            </a:r>
          </a:p>
          <a:p>
            <a:pPr algn="just">
              <a:lnSpc>
                <a:spcPct val="150000"/>
              </a:lnSpc>
              <a:spcBef>
                <a:spcPts val="600"/>
              </a:spcBef>
            </a:pPr>
            <a:endParaRPr lang="ru-RU" sz="24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2) Время разгона.</a:t>
            </a:r>
          </a:p>
          <a:p>
            <a:pPr algn="just">
              <a:lnSpc>
                <a:spcPct val="150000"/>
              </a:lnSpc>
              <a:spcBef>
                <a:spcPts val="600"/>
              </a:spcBef>
            </a:pPr>
            <a:r>
              <a:rPr lang="ru-RU" sz="2000" dirty="0" smtClean="0">
                <a:latin typeface="Times New Roman" pitchFamily="18" charset="0"/>
                <a:cs typeface="Times New Roman" pitchFamily="18" charset="0"/>
              </a:rPr>
              <a:t>Общее усилие прижима фрикциона (сила реакции опоры)</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4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для частоты 30 Гц</a:t>
            </a:r>
          </a:p>
          <a:p>
            <a:pPr algn="just">
              <a:lnSpc>
                <a:spcPct val="150000"/>
              </a:lnSpc>
              <a:spcBef>
                <a:spcPts val="600"/>
              </a:spcBef>
            </a:pPr>
            <a:r>
              <a:rPr lang="ru-RU" sz="2000" dirty="0" smtClean="0">
                <a:latin typeface="Times New Roman" pitchFamily="18" charset="0"/>
                <a:cs typeface="Times New Roman" pitchFamily="18" charset="0"/>
              </a:rPr>
              <a:t>	</a:t>
            </a: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82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82625" name="Object 1"/>
          <p:cNvGraphicFramePr>
            <a:graphicFrameLocks noChangeAspect="1"/>
          </p:cNvGraphicFramePr>
          <p:nvPr/>
        </p:nvGraphicFramePr>
        <p:xfrm>
          <a:off x="3212850" y="1687306"/>
          <a:ext cx="2376265" cy="445550"/>
        </p:xfrm>
        <a:graphic>
          <a:graphicData uri="http://schemas.openxmlformats.org/presentationml/2006/ole">
            <mc:AlternateContent xmlns:mc="http://schemas.openxmlformats.org/markup-compatibility/2006">
              <mc:Choice xmlns:v="urn:schemas-microsoft-com:vml" Requires="v">
                <p:oleObj spid="_x0000_s282654" name="Equation" r:id="rId4" imgW="1524000" imgH="279400" progId="Equation.DSMT4">
                  <p:embed/>
                </p:oleObj>
              </mc:Choice>
              <mc:Fallback>
                <p:oleObj name="Equation" r:id="rId4" imgW="1524000" imgH="2794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2850" y="1687306"/>
                        <a:ext cx="2376265" cy="445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2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82627" name="Object 3"/>
          <p:cNvGraphicFramePr>
            <a:graphicFrameLocks noChangeAspect="1"/>
          </p:cNvGraphicFramePr>
          <p:nvPr/>
        </p:nvGraphicFramePr>
        <p:xfrm>
          <a:off x="2915816" y="2716120"/>
          <a:ext cx="2970333" cy="712880"/>
        </p:xfrm>
        <a:graphic>
          <a:graphicData uri="http://schemas.openxmlformats.org/presentationml/2006/ole">
            <mc:AlternateContent xmlns:mc="http://schemas.openxmlformats.org/markup-compatibility/2006">
              <mc:Choice xmlns:v="urn:schemas-microsoft-com:vml" Requires="v">
                <p:oleObj spid="_x0000_s282655" name="Equation" r:id="rId6" imgW="1905000" imgH="457200" progId="Equation.DSMT4">
                  <p:embed/>
                </p:oleObj>
              </mc:Choice>
              <mc:Fallback>
                <p:oleObj name="Equation" r:id="rId6" imgW="1905000" imgH="4572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2716120"/>
                        <a:ext cx="2970333" cy="712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2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82629" name="Object 5"/>
          <p:cNvGraphicFramePr>
            <a:graphicFrameLocks noChangeAspect="1"/>
          </p:cNvGraphicFramePr>
          <p:nvPr/>
        </p:nvGraphicFramePr>
        <p:xfrm>
          <a:off x="3635896" y="4392461"/>
          <a:ext cx="1463116" cy="404691"/>
        </p:xfrm>
        <a:graphic>
          <a:graphicData uri="http://schemas.openxmlformats.org/presentationml/2006/ole">
            <mc:AlternateContent xmlns:mc="http://schemas.openxmlformats.org/markup-compatibility/2006">
              <mc:Choice xmlns:v="urn:schemas-microsoft-com:vml" Requires="v">
                <p:oleObj spid="_x0000_s282656" name="Equation" r:id="rId8" imgW="901309" imgH="241195" progId="Equation.DSMT4">
                  <p:embed/>
                </p:oleObj>
              </mc:Choice>
              <mc:Fallback>
                <p:oleObj name="Equation" r:id="rId8" imgW="901309" imgH="241195"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896" y="4392461"/>
                        <a:ext cx="1463116" cy="4046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26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82631" name="Object 7"/>
          <p:cNvGraphicFramePr>
            <a:graphicFrameLocks noChangeAspect="1"/>
          </p:cNvGraphicFramePr>
          <p:nvPr/>
        </p:nvGraphicFramePr>
        <p:xfrm>
          <a:off x="2771800" y="4970513"/>
          <a:ext cx="3069793" cy="474711"/>
        </p:xfrm>
        <a:graphic>
          <a:graphicData uri="http://schemas.openxmlformats.org/presentationml/2006/ole">
            <mc:AlternateContent xmlns:mc="http://schemas.openxmlformats.org/markup-compatibility/2006">
              <mc:Choice xmlns:v="urn:schemas-microsoft-com:vml" Requires="v">
                <p:oleObj spid="_x0000_s282657" name="Equation" r:id="rId10" imgW="1854200" imgH="279400" progId="Equation.DSMT4">
                  <p:embed/>
                </p:oleObj>
              </mc:Choice>
              <mc:Fallback>
                <p:oleObj name="Equation" r:id="rId10" imgW="1854200" imgH="2794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1800" y="4970513"/>
                        <a:ext cx="3069793" cy="4747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26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82633" name="Object 9"/>
          <p:cNvGraphicFramePr>
            <a:graphicFrameLocks noChangeAspect="1"/>
          </p:cNvGraphicFramePr>
          <p:nvPr/>
        </p:nvGraphicFramePr>
        <p:xfrm>
          <a:off x="3635896" y="6165304"/>
          <a:ext cx="1305145" cy="417646"/>
        </p:xfrm>
        <a:graphic>
          <a:graphicData uri="http://schemas.openxmlformats.org/presentationml/2006/ole">
            <mc:AlternateContent xmlns:mc="http://schemas.openxmlformats.org/markup-compatibility/2006">
              <mc:Choice xmlns:v="urn:schemas-microsoft-com:vml" Requires="v">
                <p:oleObj spid="_x0000_s282658" name="Equation" r:id="rId12" imgW="711200" imgH="228600" progId="Equation.DSMT4">
                  <p:embed/>
                </p:oleObj>
              </mc:Choice>
              <mc:Fallback>
                <p:oleObj name="Equation" r:id="rId12" imgW="711200" imgH="22860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35896" y="6165304"/>
                        <a:ext cx="1305145" cy="4176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4272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17</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48680"/>
            <a:ext cx="8784976" cy="5401479"/>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Сила трения определяется как</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А соответствующий крутящий момент для одного фрикциона</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и для пары</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Угловое ускорение, момент и момент инерции связаны как</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откуда угловое ускорение </a:t>
            </a:r>
          </a:p>
          <a:p>
            <a:pPr algn="just">
              <a:lnSpc>
                <a:spcPct val="150000"/>
              </a:lnSpc>
              <a:spcBef>
                <a:spcPts val="600"/>
              </a:spcBef>
            </a:pPr>
            <a:endParaRPr lang="ru-RU" sz="2000" dirty="0" smtClean="0">
              <a:latin typeface="Times New Roman" pitchFamily="18" charset="0"/>
              <a:cs typeface="Times New Roman" pitchFamily="18" charset="0"/>
            </a:endParaRP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82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58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5815" name="Object 7"/>
          <p:cNvGraphicFramePr>
            <a:graphicFrameLocks noChangeAspect="1"/>
          </p:cNvGraphicFramePr>
          <p:nvPr/>
        </p:nvGraphicFramePr>
        <p:xfrm>
          <a:off x="3253384" y="1163851"/>
          <a:ext cx="2130946" cy="392941"/>
        </p:xfrm>
        <a:graphic>
          <a:graphicData uri="http://schemas.openxmlformats.org/presentationml/2006/ole">
            <mc:AlternateContent xmlns:mc="http://schemas.openxmlformats.org/markup-compatibility/2006">
              <mc:Choice xmlns:v="urn:schemas-microsoft-com:vml" Requires="v">
                <p:oleObj spid="_x0000_s375844" name="Equation" r:id="rId4" imgW="1346200" imgH="241300" progId="Equation.DSMT4">
                  <p:embed/>
                </p:oleObj>
              </mc:Choice>
              <mc:Fallback>
                <p:oleObj name="Equation" r:id="rId4" imgW="1346200" imgH="2413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384" y="1163851"/>
                        <a:ext cx="2130946" cy="3929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581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5817" name="Object 9"/>
          <p:cNvGraphicFramePr>
            <a:graphicFrameLocks noChangeAspect="1"/>
          </p:cNvGraphicFramePr>
          <p:nvPr/>
        </p:nvGraphicFramePr>
        <p:xfrm>
          <a:off x="2994333" y="2328393"/>
          <a:ext cx="2649048" cy="380527"/>
        </p:xfrm>
        <a:graphic>
          <a:graphicData uri="http://schemas.openxmlformats.org/presentationml/2006/ole">
            <mc:AlternateContent xmlns:mc="http://schemas.openxmlformats.org/markup-compatibility/2006">
              <mc:Choice xmlns:v="urn:schemas-microsoft-com:vml" Requires="v">
                <p:oleObj spid="_x0000_s375845" name="Equation" r:id="rId6" imgW="1727200" imgH="241300" progId="Equation.DSMT4">
                  <p:embed/>
                </p:oleObj>
              </mc:Choice>
              <mc:Fallback>
                <p:oleObj name="Equation" r:id="rId6" imgW="1727200" imgH="24130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4333" y="2328393"/>
                        <a:ext cx="2649048" cy="3805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582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5819" name="Object 11"/>
          <p:cNvGraphicFramePr>
            <a:graphicFrameLocks noChangeAspect="1"/>
          </p:cNvGraphicFramePr>
          <p:nvPr/>
        </p:nvGraphicFramePr>
        <p:xfrm>
          <a:off x="2982913" y="3357563"/>
          <a:ext cx="2673350" cy="390525"/>
        </p:xfrm>
        <a:graphic>
          <a:graphicData uri="http://schemas.openxmlformats.org/presentationml/2006/ole">
            <mc:AlternateContent xmlns:mc="http://schemas.openxmlformats.org/markup-compatibility/2006">
              <mc:Choice xmlns:v="urn:schemas-microsoft-com:vml" Requires="v">
                <p:oleObj spid="_x0000_s375846" name="Equation" r:id="rId8" imgW="1688760" imgH="241200" progId="Equation.DSMT4">
                  <p:embed/>
                </p:oleObj>
              </mc:Choice>
              <mc:Fallback>
                <p:oleObj name="Equation" r:id="rId8" imgW="1688760" imgH="241200" progId="Equation.DSMT4">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3" y="3357563"/>
                        <a:ext cx="2673350"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58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5821" name="Object 13"/>
          <p:cNvGraphicFramePr>
            <a:graphicFrameLocks noChangeAspect="1"/>
          </p:cNvGraphicFramePr>
          <p:nvPr/>
        </p:nvGraphicFramePr>
        <p:xfrm>
          <a:off x="3716294" y="4477494"/>
          <a:ext cx="1205126" cy="391666"/>
        </p:xfrm>
        <a:graphic>
          <a:graphicData uri="http://schemas.openxmlformats.org/presentationml/2006/ole">
            <mc:AlternateContent xmlns:mc="http://schemas.openxmlformats.org/markup-compatibility/2006">
              <mc:Choice xmlns:v="urn:schemas-microsoft-com:vml" Requires="v">
                <p:oleObj spid="_x0000_s375847" name="Equation" r:id="rId10" imgW="761669" imgH="241195" progId="Equation.DSMT4">
                  <p:embed/>
                </p:oleObj>
              </mc:Choice>
              <mc:Fallback>
                <p:oleObj name="Equation" r:id="rId10" imgW="761669" imgH="241195" progId="Equation.DSMT4">
                  <p:embed/>
                  <p:pic>
                    <p:nvPicPr>
                      <p:cNvPr id="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6294" y="4477494"/>
                        <a:ext cx="1205126" cy="39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582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5823" name="Object 15"/>
          <p:cNvGraphicFramePr>
            <a:graphicFrameLocks noChangeAspect="1"/>
          </p:cNvGraphicFramePr>
          <p:nvPr/>
        </p:nvGraphicFramePr>
        <p:xfrm>
          <a:off x="3214608" y="5602188"/>
          <a:ext cx="2208499" cy="635124"/>
        </p:xfrm>
        <a:graphic>
          <a:graphicData uri="http://schemas.openxmlformats.org/presentationml/2006/ole">
            <mc:AlternateContent xmlns:mc="http://schemas.openxmlformats.org/markup-compatibility/2006">
              <mc:Choice xmlns:v="urn:schemas-microsoft-com:vml" Requires="v">
                <p:oleObj spid="_x0000_s375848" name="Equation" r:id="rId12" imgW="1447800" imgH="419100" progId="Equation.DSMT4">
                  <p:embed/>
                </p:oleObj>
              </mc:Choice>
              <mc:Fallback>
                <p:oleObj name="Equation" r:id="rId12" imgW="1447800" imgH="419100" progId="Equation.DSMT4">
                  <p:embed/>
                  <p:pic>
                    <p:nvPicPr>
                      <p:cNvPr id="0"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14608" y="5602188"/>
                        <a:ext cx="2208499" cy="6351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4272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18</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48680"/>
            <a:ext cx="8784976" cy="2631490"/>
          </a:xfrm>
          <a:prstGeom prst="rect">
            <a:avLst/>
          </a:prstGeom>
          <a:noFill/>
        </p:spPr>
        <p:txBody>
          <a:bodyPr wrap="square" rtlCol="0">
            <a:spAutoFit/>
          </a:bodyPr>
          <a:lstStyle/>
          <a:p>
            <a:pPr indent="457200" algn="just" defTabSz="215900">
              <a:lnSpc>
                <a:spcPct val="150000"/>
              </a:lnSpc>
              <a:spcBef>
                <a:spcPts val="600"/>
              </a:spcBef>
            </a:pPr>
            <a:r>
              <a:rPr lang="ru-RU" sz="2000" dirty="0" smtClean="0">
                <a:latin typeface="Times New Roman" pitchFamily="18" charset="0"/>
                <a:cs typeface="Times New Roman" pitchFamily="18" charset="0"/>
              </a:rPr>
              <a:t>Потребная угловая скорость ведомой группы деталей соответствует частоте 20 Гц и равна </a:t>
            </a:r>
          </a:p>
          <a:p>
            <a:pPr indent="457200" algn="just">
              <a:lnSpc>
                <a:spcPct val="150000"/>
              </a:lnSpc>
              <a:spcBef>
                <a:spcPts val="600"/>
              </a:spcBef>
            </a:pPr>
            <a:endParaRPr lang="ru-RU" sz="2000" dirty="0" smtClean="0">
              <a:latin typeface="Times New Roman" pitchFamily="18" charset="0"/>
              <a:cs typeface="Times New Roman" pitchFamily="18" charset="0"/>
            </a:endParaRPr>
          </a:p>
          <a:p>
            <a:pPr indent="457200" algn="just">
              <a:lnSpc>
                <a:spcPct val="150000"/>
              </a:lnSpc>
              <a:spcBef>
                <a:spcPts val="600"/>
              </a:spcBef>
            </a:pPr>
            <a:r>
              <a:rPr lang="ru-RU" sz="2000" dirty="0" smtClean="0">
                <a:latin typeface="Times New Roman" pitchFamily="18" charset="0"/>
                <a:cs typeface="Times New Roman" pitchFamily="18" charset="0"/>
              </a:rPr>
              <a:t>Вычислим время разгона </a:t>
            </a:r>
          </a:p>
          <a:p>
            <a:pPr algn="just">
              <a:lnSpc>
                <a:spcPct val="150000"/>
              </a:lnSpc>
              <a:spcBef>
                <a:spcPts val="600"/>
              </a:spcBef>
            </a:pPr>
            <a:r>
              <a:rPr lang="ru-RU" sz="2000" dirty="0" smtClean="0">
                <a:latin typeface="Times New Roman" pitchFamily="18" charset="0"/>
                <a:cs typeface="Times New Roman" pitchFamily="18" charset="0"/>
              </a:rPr>
              <a:t> </a:t>
            </a: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82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58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581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582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58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582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68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6839" name="Object 7"/>
          <p:cNvGraphicFramePr>
            <a:graphicFrameLocks noChangeAspect="1"/>
          </p:cNvGraphicFramePr>
          <p:nvPr/>
        </p:nvGraphicFramePr>
        <p:xfrm>
          <a:off x="3347864" y="1628800"/>
          <a:ext cx="2572111" cy="393189"/>
        </p:xfrm>
        <a:graphic>
          <a:graphicData uri="http://schemas.openxmlformats.org/presentationml/2006/ole">
            <mc:AlternateContent xmlns:mc="http://schemas.openxmlformats.org/markup-compatibility/2006">
              <mc:Choice xmlns:v="urn:schemas-microsoft-com:vml" Requires="v">
                <p:oleObj spid="_x0000_s376850" name="Equation" r:id="rId4" imgW="1498600" imgH="228600" progId="Equation.DSMT4">
                  <p:embed/>
                </p:oleObj>
              </mc:Choice>
              <mc:Fallback>
                <p:oleObj name="Equation" r:id="rId4" imgW="1498600" imgH="22860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1628800"/>
                        <a:ext cx="2572111" cy="3931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684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376841" name="Object 9"/>
          <p:cNvGraphicFramePr>
            <a:graphicFrameLocks noChangeAspect="1"/>
          </p:cNvGraphicFramePr>
          <p:nvPr/>
        </p:nvGraphicFramePr>
        <p:xfrm>
          <a:off x="3822966" y="2740918"/>
          <a:ext cx="1621907" cy="688082"/>
        </p:xfrm>
        <a:graphic>
          <a:graphicData uri="http://schemas.openxmlformats.org/presentationml/2006/ole">
            <mc:AlternateContent xmlns:mc="http://schemas.openxmlformats.org/markup-compatibility/2006">
              <mc:Choice xmlns:v="urn:schemas-microsoft-com:vml" Requires="v">
                <p:oleObj spid="_x0000_s376851" name="Equation" r:id="rId6" imgW="952087" imgH="393529" progId="Equation.DSMT4">
                  <p:embed/>
                </p:oleObj>
              </mc:Choice>
              <mc:Fallback>
                <p:oleObj name="Equation" r:id="rId6" imgW="952087" imgH="393529"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2966" y="2740918"/>
                        <a:ext cx="1621907" cy="6880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4272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7" name="Заголовок 1"/>
          <p:cNvSpPr txBox="1">
            <a:spLocks/>
          </p:cNvSpPr>
          <p:nvPr/>
        </p:nvSpPr>
        <p:spPr bwMode="auto">
          <a:xfrm>
            <a:off x="935596" y="3140968"/>
            <a:ext cx="727280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400" b="1" i="0" u="none" strike="noStrike" kern="1200" cap="all" spc="0" normalizeH="0" noProof="0" dirty="0" smtClean="0">
                <a:ln>
                  <a:noFill/>
                </a:ln>
                <a:solidFill>
                  <a:schemeClr val="tx1"/>
                </a:solidFill>
                <a:effectLst/>
                <a:uLnTx/>
                <a:uFillTx/>
                <a:latin typeface="Times New Roman" pitchFamily="18" charset="0"/>
                <a:ea typeface="Calibri" pitchFamily="34" charset="0"/>
                <a:cs typeface="Times New Roman" pitchFamily="18" charset="0"/>
              </a:rPr>
              <a:t>Задачи исследовательского направления</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Введение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32676" y="696848"/>
            <a:ext cx="8784976" cy="3785652"/>
          </a:xfrm>
          <a:prstGeom prst="rect">
            <a:avLst/>
          </a:prstGeom>
          <a:noFill/>
        </p:spPr>
        <p:txBody>
          <a:bodyPr wrap="square" rtlCol="0">
            <a:spAutoFit/>
          </a:bodyPr>
          <a:lstStyle/>
          <a:p>
            <a:pPr indent="457200" algn="just">
              <a:lnSpc>
                <a:spcPct val="150000"/>
              </a:lnSpc>
            </a:pPr>
            <a:r>
              <a:rPr lang="ru-RU" sz="2000" dirty="0" smtClean="0">
                <a:latin typeface="Times New Roman" pitchFamily="18" charset="0"/>
                <a:cs typeface="Times New Roman" pitchFamily="18" charset="0"/>
              </a:rPr>
              <a:t>Все ситуационные практические задачи для </a:t>
            </a:r>
            <a:r>
              <a:rPr lang="ru-RU" sz="2000" smtClean="0">
                <a:latin typeface="Times New Roman" pitchFamily="18" charset="0"/>
                <a:cs typeface="Times New Roman" pitchFamily="18" charset="0"/>
              </a:rPr>
              <a:t>инженерных классов </a:t>
            </a:r>
            <a:r>
              <a:rPr lang="ru-RU" sz="2000" dirty="0" smtClean="0">
                <a:latin typeface="Times New Roman" pitchFamily="18" charset="0"/>
                <a:cs typeface="Times New Roman" pitchFamily="18" charset="0"/>
              </a:rPr>
              <a:t>делятся на следующие группы в соответствие с направлениями подготовки инженеров в техническом вузе:</a:t>
            </a:r>
          </a:p>
          <a:p>
            <a:pPr marL="449263" indent="450850" algn="just">
              <a:lnSpc>
                <a:spcPct val="150000"/>
              </a:lnSpc>
              <a:buFont typeface="Arial" pitchFamily="34" charset="0"/>
              <a:buChar char="•"/>
            </a:pPr>
            <a:r>
              <a:rPr lang="ru-RU" sz="2000" dirty="0" smtClean="0">
                <a:latin typeface="Times New Roman" pitchFamily="18" charset="0"/>
                <a:cs typeface="Times New Roman" pitchFamily="18" charset="0"/>
              </a:rPr>
              <a:t>Технологическое (инженер-технолог);</a:t>
            </a:r>
          </a:p>
          <a:p>
            <a:pPr marL="449263" indent="450850" algn="just">
              <a:lnSpc>
                <a:spcPct val="150000"/>
              </a:lnSpc>
              <a:buFont typeface="Arial" pitchFamily="34" charset="0"/>
              <a:buChar char="•"/>
            </a:pPr>
            <a:r>
              <a:rPr lang="ru-RU" sz="2000" dirty="0" smtClean="0">
                <a:latin typeface="Times New Roman" pitchFamily="18" charset="0"/>
                <a:cs typeface="Times New Roman" pitchFamily="18" charset="0"/>
              </a:rPr>
              <a:t>Исследовательское (инженер-исследователь);</a:t>
            </a:r>
          </a:p>
          <a:p>
            <a:pPr marL="449263" indent="450850" algn="just">
              <a:lnSpc>
                <a:spcPct val="150000"/>
              </a:lnSpc>
              <a:buFont typeface="Arial" pitchFamily="34" charset="0"/>
              <a:buChar char="•"/>
            </a:pPr>
            <a:r>
              <a:rPr lang="ru-RU" sz="2000" dirty="0" smtClean="0">
                <a:latin typeface="Times New Roman" pitchFamily="18" charset="0"/>
                <a:cs typeface="Times New Roman" pitchFamily="18" charset="0"/>
              </a:rPr>
              <a:t>Конструкторское (инженер-конструктор);</a:t>
            </a:r>
          </a:p>
          <a:p>
            <a:pPr marL="449263" lvl="0" indent="450850" algn="just">
              <a:lnSpc>
                <a:spcPct val="150000"/>
              </a:lnSpc>
              <a:buFont typeface="Arial" pitchFamily="34" charset="0"/>
              <a:buChar char="•"/>
            </a:pPr>
            <a:r>
              <a:rPr lang="ru-RU" sz="2000" dirty="0" smtClean="0">
                <a:latin typeface="Times New Roman" pitchFamily="18" charset="0"/>
                <a:cs typeface="Times New Roman" pitchFamily="18" charset="0"/>
              </a:rPr>
              <a:t>Программирование </a:t>
            </a:r>
            <a:r>
              <a:rPr lang="ru-RU" sz="2000" dirty="0">
                <a:latin typeface="Times New Roman" pitchFamily="18" charset="0"/>
                <a:cs typeface="Times New Roman" pitchFamily="18" charset="0"/>
              </a:rPr>
              <a:t>(инженер-программист</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indent="457200" algn="just">
              <a:lnSpc>
                <a:spcPct val="150000"/>
              </a:lnSpc>
            </a:pPr>
            <a:endParaRPr lang="ru-RU" sz="2000" dirty="0">
              <a:latin typeface="Times New Roman" pitchFamily="18" charset="0"/>
              <a:cs typeface="Times New Roman" pitchFamily="18" charset="0"/>
            </a:endParaRPr>
          </a:p>
        </p:txBody>
      </p:sp>
      <p:cxnSp>
        <p:nvCxnSpPr>
          <p:cNvPr id="54" name="Gerade Verbindung 20"/>
          <p:cNvCxnSpPr/>
          <p:nvPr/>
        </p:nvCxnSpPr>
        <p:spPr>
          <a:xfrm>
            <a:off x="0" y="548680"/>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94209" name="Picture 1" descr="C:\Users\LV\Desktop\tehnologiya-mashinostroeniya.jpg"/>
          <p:cNvPicPr>
            <a:picLocks noChangeAspect="1" noChangeArrowheads="1"/>
          </p:cNvPicPr>
          <p:nvPr/>
        </p:nvPicPr>
        <p:blipFill>
          <a:blip r:embed="rId2" cstate="print"/>
          <a:srcRect/>
          <a:stretch>
            <a:fillRect/>
          </a:stretch>
        </p:blipFill>
        <p:spPr bwMode="auto">
          <a:xfrm>
            <a:off x="4644008" y="4689320"/>
            <a:ext cx="2160239" cy="1620000"/>
          </a:xfrm>
          <a:prstGeom prst="rect">
            <a:avLst/>
          </a:prstGeom>
          <a:noFill/>
        </p:spPr>
      </p:pic>
      <p:pic>
        <p:nvPicPr>
          <p:cNvPr id="94211" name="Picture 3" descr="Похожее изображение"/>
          <p:cNvPicPr>
            <a:picLocks noChangeAspect="1" noChangeArrowheads="1"/>
          </p:cNvPicPr>
          <p:nvPr/>
        </p:nvPicPr>
        <p:blipFill>
          <a:blip r:embed="rId3" cstate="print"/>
          <a:srcRect l="2874"/>
          <a:stretch>
            <a:fillRect/>
          </a:stretch>
        </p:blipFill>
        <p:spPr bwMode="auto">
          <a:xfrm>
            <a:off x="107504" y="4689320"/>
            <a:ext cx="2160240" cy="1620000"/>
          </a:xfrm>
          <a:prstGeom prst="rect">
            <a:avLst/>
          </a:prstGeom>
          <a:noFill/>
        </p:spPr>
      </p:pic>
      <p:pic>
        <p:nvPicPr>
          <p:cNvPr id="94217" name="Picture 9" descr="Похожее изображение"/>
          <p:cNvPicPr>
            <a:picLocks noChangeAspect="1" noChangeArrowheads="1"/>
          </p:cNvPicPr>
          <p:nvPr/>
        </p:nvPicPr>
        <p:blipFill>
          <a:blip r:embed="rId4" cstate="print"/>
          <a:srcRect/>
          <a:stretch>
            <a:fillRect/>
          </a:stretch>
        </p:blipFill>
        <p:spPr bwMode="auto">
          <a:xfrm>
            <a:off x="2339752" y="4689320"/>
            <a:ext cx="2160240" cy="1620000"/>
          </a:xfrm>
          <a:prstGeom prst="rect">
            <a:avLst/>
          </a:prstGeom>
          <a:noFill/>
        </p:spPr>
      </p:pic>
      <p:pic>
        <p:nvPicPr>
          <p:cNvPr id="94219" name="Picture 11" descr="Картинки по запросу программирование"/>
          <p:cNvPicPr>
            <a:picLocks noChangeAspect="1" noChangeArrowheads="1"/>
          </p:cNvPicPr>
          <p:nvPr/>
        </p:nvPicPr>
        <p:blipFill>
          <a:blip r:embed="rId5" cstate="print"/>
          <a:srcRect r="22214"/>
          <a:stretch>
            <a:fillRect/>
          </a:stretch>
        </p:blipFill>
        <p:spPr bwMode="auto">
          <a:xfrm>
            <a:off x="6876256" y="4689320"/>
            <a:ext cx="2160240" cy="1620000"/>
          </a:xfrm>
          <a:prstGeom prst="rect">
            <a:avLst/>
          </a:prstGeom>
          <a:noFill/>
        </p:spPr>
      </p:pic>
      <p:pic>
        <p:nvPicPr>
          <p:cNvPr id="12" name="Picture 8" descr="E:\Рисунки и картинки\Лого\МГТУ\BMSTU_logo (копия).gif"/>
          <p:cNvPicPr>
            <a:picLocks noChangeAspect="1" noChangeArrowheads="1"/>
          </p:cNvPicPr>
          <p:nvPr/>
        </p:nvPicPr>
        <p:blipFill>
          <a:blip r:embed="rId6"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620688"/>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a:t>
            </a:r>
            <a:r>
              <a:rPr lang="ru-RU" sz="2400" b="1" dirty="0">
                <a:latin typeface="Times New Roman" pitchFamily="18" charset="0"/>
                <a:ea typeface="Calibri" pitchFamily="34" charset="0"/>
                <a:cs typeface="Times New Roman" pitchFamily="18" charset="0"/>
              </a:rPr>
              <a:t>Условие</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20</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10" name="TextBox 9"/>
          <p:cNvSpPr txBox="1"/>
          <p:nvPr/>
        </p:nvSpPr>
        <p:spPr>
          <a:xfrm>
            <a:off x="179512" y="620688"/>
            <a:ext cx="8784976" cy="3323987"/>
          </a:xfrm>
          <a:prstGeom prst="rect">
            <a:avLst/>
          </a:prstGeom>
          <a:noFill/>
        </p:spPr>
        <p:txBody>
          <a:bodyPr wrap="square" rtlCol="0">
            <a:spAutoFit/>
          </a:bodyPr>
          <a:lstStyle/>
          <a:p>
            <a:pPr indent="457200" algn="just">
              <a:lnSpc>
                <a:spcPct val="150000"/>
              </a:lnSpc>
            </a:pPr>
            <a:r>
              <a:rPr lang="ru-RU" sz="2000" dirty="0">
                <a:latin typeface="Times New Roman" pitchFamily="18" charset="0"/>
                <a:cs typeface="Times New Roman" pitchFamily="18" charset="0"/>
              </a:rPr>
              <a:t>Определить с какой минимальной высоты надо сбросить исследуемый объект массой 8 кг, чтобы при свободном падении установившаяся скорость его движения была больше местной скорости звука. Площадь поперечного сечения объекта – 0,04 м</a:t>
            </a:r>
            <a:r>
              <a:rPr lang="ru-RU" sz="2000" baseline="30000" dirty="0">
                <a:latin typeface="Times New Roman" pitchFamily="18" charset="0"/>
                <a:cs typeface="Times New Roman" pitchFamily="18" charset="0"/>
              </a:rPr>
              <a:t>2</a:t>
            </a:r>
            <a:r>
              <a:rPr lang="ru-RU" sz="2000" dirty="0">
                <a:latin typeface="Times New Roman" pitchFamily="18" charset="0"/>
                <a:cs typeface="Times New Roman" pitchFamily="18" charset="0"/>
              </a:rPr>
              <a:t>, коэффициент аэродинамического (лобового) сопротивления 0,4</a:t>
            </a:r>
            <a:r>
              <a:rPr lang="ru-RU" sz="2000" dirty="0" smtClean="0">
                <a:latin typeface="Times New Roman" pitchFamily="18" charset="0"/>
                <a:cs typeface="Times New Roman" pitchFamily="18" charset="0"/>
              </a:rPr>
              <a:t>.</a:t>
            </a:r>
          </a:p>
          <a:p>
            <a:pPr indent="457200" algn="just">
              <a:lnSpc>
                <a:spcPct val="150000"/>
              </a:lnSpc>
            </a:pPr>
            <a:endParaRPr lang="ru-RU" sz="2000" dirty="0" smtClean="0">
              <a:latin typeface="Times New Roman" pitchFamily="18" charset="0"/>
              <a:cs typeface="Times New Roman" pitchFamily="18" charset="0"/>
            </a:endParaRPr>
          </a:p>
          <a:p>
            <a:pPr indent="457200" algn="just">
              <a:lnSpc>
                <a:spcPct val="150000"/>
              </a:lnSpc>
            </a:pPr>
            <a:r>
              <a:rPr lang="ru-RU" sz="2000" i="1" dirty="0">
                <a:latin typeface="Times New Roman" pitchFamily="18" charset="0"/>
                <a:cs typeface="Times New Roman" pitchFamily="18" charset="0"/>
              </a:rPr>
              <a:t>Примечание: задачу можно решать графически.</a:t>
            </a:r>
            <a:endParaRPr lang="ru-RU" sz="20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085856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620688"/>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a:t>
            </a:r>
            <a:r>
              <a:rPr lang="ru-RU" sz="2400" b="1" dirty="0">
                <a:latin typeface="Times New Roman" pitchFamily="18" charset="0"/>
                <a:ea typeface="Calibri" pitchFamily="34" charset="0"/>
                <a:cs typeface="Times New Roman" pitchFamily="18" charset="0"/>
              </a:rPr>
              <a:t>Дополнительная </a:t>
            </a:r>
            <a:r>
              <a:rPr lang="ru-RU" sz="2400" b="1" dirty="0" smtClean="0">
                <a:latin typeface="Times New Roman" pitchFamily="18" charset="0"/>
                <a:ea typeface="Calibri" pitchFamily="34" charset="0"/>
                <a:cs typeface="Times New Roman" pitchFamily="18" charset="0"/>
              </a:rPr>
              <a:t>информация</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21</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10" name="TextBox 9"/>
          <p:cNvSpPr txBox="1"/>
          <p:nvPr/>
        </p:nvSpPr>
        <p:spPr>
          <a:xfrm>
            <a:off x="179512" y="620688"/>
            <a:ext cx="8784976" cy="6370975"/>
          </a:xfrm>
          <a:prstGeom prst="rect">
            <a:avLst/>
          </a:prstGeom>
          <a:noFill/>
        </p:spPr>
        <p:txBody>
          <a:bodyPr wrap="square" rtlCol="0">
            <a:spAutoFit/>
          </a:bodyPr>
          <a:lstStyle/>
          <a:p>
            <a:pPr indent="457200" algn="just">
              <a:lnSpc>
                <a:spcPct val="150000"/>
              </a:lnSpc>
            </a:pPr>
            <a:r>
              <a:rPr lang="ru-RU" sz="2000" dirty="0">
                <a:latin typeface="Times New Roman" pitchFamily="18" charset="0"/>
                <a:cs typeface="Times New Roman" pitchFamily="18" charset="0"/>
              </a:rPr>
              <a:t>Для высот от 10000 до 80000 м зависимости температуры </a:t>
            </a:r>
            <a:r>
              <a:rPr lang="ru-RU" sz="2000" i="1" dirty="0">
                <a:latin typeface="Times New Roman" pitchFamily="18" charset="0"/>
                <a:cs typeface="Times New Roman" pitchFamily="18" charset="0"/>
              </a:rPr>
              <a:t>T</a:t>
            </a:r>
            <a:r>
              <a:rPr lang="ru-RU"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К</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и давления </a:t>
            </a:r>
            <a:r>
              <a:rPr lang="ru-RU" sz="2000" i="1" dirty="0">
                <a:latin typeface="Times New Roman" pitchFamily="18" charset="0"/>
                <a:cs typeface="Times New Roman" pitchFamily="18" charset="0"/>
              </a:rPr>
              <a:t>p</a:t>
            </a:r>
            <a:r>
              <a:rPr lang="ru-RU"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Па</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воздуха от высоты </a:t>
            </a:r>
            <a:r>
              <a:rPr lang="ru-RU" sz="2000" i="1" dirty="0">
                <a:latin typeface="Times New Roman" pitchFamily="18" charset="0"/>
                <a:cs typeface="Times New Roman" pitchFamily="18" charset="0"/>
              </a:rPr>
              <a:t>H</a:t>
            </a:r>
            <a:r>
              <a:rPr lang="ru-RU"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м</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можно записать в виде</a:t>
            </a:r>
            <a:r>
              <a:rPr lang="ru-RU" sz="2000" dirty="0" smtClean="0">
                <a:latin typeface="Times New Roman" pitchFamily="18" charset="0"/>
                <a:cs typeface="Times New Roman" pitchFamily="18" charset="0"/>
              </a:rPr>
              <a:t>:</a:t>
            </a:r>
          </a:p>
          <a:p>
            <a:pPr algn="just">
              <a:lnSpc>
                <a:spcPct val="150000"/>
              </a:lnSpc>
            </a:pPr>
            <a:endParaRPr lang="en-US" sz="36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ru-RU" sz="2000" i="1" dirty="0">
                <a:latin typeface="Times New Roman" pitchFamily="18" charset="0"/>
                <a:cs typeface="Times New Roman" pitchFamily="18" charset="0"/>
              </a:rPr>
              <a:t>р</a:t>
            </a:r>
            <a:r>
              <a:rPr lang="ru-RU" sz="2000" baseline="-25000" dirty="0">
                <a:latin typeface="Times New Roman" pitchFamily="18" charset="0"/>
                <a:cs typeface="Times New Roman" pitchFamily="18" charset="0"/>
              </a:rPr>
              <a:t>0</a:t>
            </a:r>
            <a:r>
              <a:rPr lang="ru-RU" sz="2000" dirty="0">
                <a:latin typeface="Times New Roman" pitchFamily="18" charset="0"/>
                <a:cs typeface="Times New Roman" pitchFamily="18" charset="0"/>
              </a:rPr>
              <a:t> – давление на уровне моря, </a:t>
            </a:r>
            <a:r>
              <a:rPr lang="ru-RU" sz="2000" i="1" dirty="0">
                <a:latin typeface="Times New Roman" pitchFamily="18" charset="0"/>
                <a:cs typeface="Times New Roman" pitchFamily="18" charset="0"/>
              </a:rPr>
              <a:t>М</a:t>
            </a:r>
            <a:r>
              <a:rPr lang="ru-RU" sz="2000" dirty="0">
                <a:latin typeface="Times New Roman" pitchFamily="18" charset="0"/>
                <a:cs typeface="Times New Roman" pitchFamily="18" charset="0"/>
              </a:rPr>
              <a:t> = 29·10</a:t>
            </a:r>
            <a:r>
              <a:rPr lang="ru-RU" sz="2000" baseline="30000" dirty="0">
                <a:latin typeface="Times New Roman" pitchFamily="18" charset="0"/>
                <a:cs typeface="Times New Roman" pitchFamily="18" charset="0"/>
              </a:rPr>
              <a:t>-3</a:t>
            </a:r>
            <a:r>
              <a:rPr lang="ru-RU" sz="2000" dirty="0">
                <a:latin typeface="Times New Roman" pitchFamily="18" charset="0"/>
                <a:cs typeface="Times New Roman" pitchFamily="18" charset="0"/>
              </a:rPr>
              <a:t> кг/моль – молярная масса воздуха </a:t>
            </a:r>
            <a:r>
              <a:rPr lang="ru-RU" sz="2000" i="1" dirty="0" smtClean="0">
                <a:latin typeface="Times New Roman" pitchFamily="18" charset="0"/>
                <a:cs typeface="Times New Roman" pitchFamily="18" charset="0"/>
              </a:rPr>
              <a:t>R</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 8,31 Дж/(</a:t>
            </a:r>
            <a:r>
              <a:rPr lang="ru-RU" sz="2000" dirty="0" err="1">
                <a:latin typeface="Times New Roman" pitchFamily="18" charset="0"/>
                <a:cs typeface="Times New Roman" pitchFamily="18" charset="0"/>
              </a:rPr>
              <a:t>моль·К</a:t>
            </a:r>
            <a:r>
              <a:rPr lang="ru-RU" sz="2000" dirty="0">
                <a:latin typeface="Times New Roman" pitchFamily="18" charset="0"/>
                <a:cs typeface="Times New Roman" pitchFamily="18" charset="0"/>
              </a:rPr>
              <a:t>) – универсальная газовая постоянная.</a:t>
            </a:r>
          </a:p>
          <a:p>
            <a:pPr indent="457200" algn="just">
              <a:lnSpc>
                <a:spcPct val="150000"/>
              </a:lnSpc>
            </a:pPr>
            <a:r>
              <a:rPr lang="ru-RU" sz="2000" dirty="0">
                <a:latin typeface="Times New Roman" pitchFamily="18" charset="0"/>
                <a:cs typeface="Times New Roman" pitchFamily="18" charset="0"/>
              </a:rPr>
              <a:t>Сила сопротивления воздуха </a:t>
            </a:r>
            <a:endParaRPr lang="ru-RU" sz="2000" dirty="0" smtClean="0">
              <a:latin typeface="Times New Roman" pitchFamily="18" charset="0"/>
              <a:cs typeface="Times New Roman" pitchFamily="18" charset="0"/>
            </a:endParaRPr>
          </a:p>
          <a:p>
            <a:pPr indent="457200" algn="just">
              <a:lnSpc>
                <a:spcPct val="150000"/>
              </a:lnSpc>
            </a:pPr>
            <a:endParaRPr lang="ru-RU" sz="2400" i="1" dirty="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ru-RU" sz="2000" i="1" dirty="0" err="1">
                <a:latin typeface="Times New Roman" pitchFamily="18" charset="0"/>
                <a:cs typeface="Times New Roman" pitchFamily="18" charset="0"/>
              </a:rPr>
              <a:t>Cx</a:t>
            </a:r>
            <a:r>
              <a:rPr lang="ru-RU" sz="2000" dirty="0">
                <a:latin typeface="Times New Roman" pitchFamily="18" charset="0"/>
                <a:cs typeface="Times New Roman" pitchFamily="18" charset="0"/>
              </a:rPr>
              <a:t> – коэффициент лобового сопротивления, </a:t>
            </a:r>
            <a:r>
              <a:rPr lang="ru-RU" sz="2000" i="1" dirty="0">
                <a:latin typeface="Times New Roman" pitchFamily="18" charset="0"/>
                <a:cs typeface="Times New Roman" pitchFamily="18" charset="0"/>
              </a:rPr>
              <a:t>ρ</a:t>
            </a:r>
            <a:r>
              <a:rPr lang="ru-RU" sz="2000" dirty="0">
                <a:latin typeface="Times New Roman" pitchFamily="18" charset="0"/>
                <a:cs typeface="Times New Roman" pitchFamily="18" charset="0"/>
              </a:rPr>
              <a:t> = 1,29 кг/м</a:t>
            </a:r>
            <a:r>
              <a:rPr lang="ru-RU" sz="2000" baseline="30000" dirty="0">
                <a:latin typeface="Times New Roman" pitchFamily="18" charset="0"/>
                <a:cs typeface="Times New Roman" pitchFamily="18" charset="0"/>
              </a:rPr>
              <a:t>3</a:t>
            </a:r>
            <a:r>
              <a:rPr lang="ru-RU" sz="2000" dirty="0">
                <a:latin typeface="Times New Roman" pitchFamily="18" charset="0"/>
                <a:cs typeface="Times New Roman" pitchFamily="18" charset="0"/>
              </a:rPr>
              <a:t> – плотность воздуха, </a:t>
            </a:r>
            <a:r>
              <a:rPr lang="ru-RU" sz="2000" i="1" dirty="0" smtClean="0">
                <a:latin typeface="Times New Roman" pitchFamily="18" charset="0"/>
                <a:cs typeface="Times New Roman" pitchFamily="18" charset="0"/>
              </a:rPr>
              <a:t>v</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 скорость объекта, </a:t>
            </a:r>
            <a:r>
              <a:rPr lang="ru-RU" sz="2000" i="1" dirty="0">
                <a:latin typeface="Times New Roman" pitchFamily="18" charset="0"/>
                <a:cs typeface="Times New Roman" pitchFamily="18" charset="0"/>
              </a:rPr>
              <a:t>S</a:t>
            </a:r>
            <a:r>
              <a:rPr lang="ru-RU" sz="2000" dirty="0">
                <a:latin typeface="Times New Roman" pitchFamily="18" charset="0"/>
                <a:cs typeface="Times New Roman" pitchFamily="18" charset="0"/>
              </a:rPr>
              <a:t> – площадь поперечного сечения (миделя).</a:t>
            </a:r>
          </a:p>
          <a:p>
            <a:pPr indent="457200" algn="just">
              <a:lnSpc>
                <a:spcPct val="150000"/>
              </a:lnSpc>
            </a:pPr>
            <a:r>
              <a:rPr lang="ru-RU" sz="2000" dirty="0">
                <a:latin typeface="Times New Roman" pitchFamily="18" charset="0"/>
                <a:cs typeface="Times New Roman" pitchFamily="18" charset="0"/>
              </a:rPr>
              <a:t>Местная скорость </a:t>
            </a:r>
            <a:r>
              <a:rPr lang="ru-RU" sz="2000" dirty="0" smtClean="0">
                <a:latin typeface="Times New Roman" pitchFamily="18" charset="0"/>
                <a:cs typeface="Times New Roman" pitchFamily="18" charset="0"/>
              </a:rPr>
              <a:t>звука</a:t>
            </a:r>
            <a:endParaRPr lang="en-US" sz="2000" dirty="0" smtClean="0">
              <a:latin typeface="Times New Roman" pitchFamily="18" charset="0"/>
              <a:cs typeface="Times New Roman" pitchFamily="18" charset="0"/>
            </a:endParaRPr>
          </a:p>
          <a:p>
            <a:pPr indent="457200" algn="just">
              <a:lnSpc>
                <a:spcPct val="150000"/>
              </a:lnSpc>
            </a:pPr>
            <a:endParaRPr lang="en-US" sz="2800" dirty="0">
              <a:latin typeface="Times New Roman" pitchFamily="18" charset="0"/>
              <a:ea typeface="Times New Roman" panose="02020603050405020304" pitchFamily="18" charset="0"/>
              <a:cs typeface="Times New Roman" pitchFamily="18" charset="0"/>
            </a:endParaRPr>
          </a:p>
          <a:p>
            <a:pPr algn="just">
              <a:lnSpc>
                <a:spcPct val="150000"/>
              </a:lnSpc>
            </a:pPr>
            <a:r>
              <a:rPr lang="ru-RU" sz="2000" dirty="0" smtClean="0">
                <a:latin typeface="Times New Roman" panose="02020603050405020304" pitchFamily="18" charset="0"/>
                <a:ea typeface="Times New Roman" panose="02020603050405020304" pitchFamily="18" charset="0"/>
              </a:rPr>
              <a:t>где </a:t>
            </a:r>
            <a:r>
              <a:rPr lang="en-US" sz="2000" i="1" dirty="0">
                <a:latin typeface="Times New Roman" panose="02020603050405020304" pitchFamily="18" charset="0"/>
                <a:ea typeface="Times New Roman" panose="02020603050405020304" pitchFamily="18" charset="0"/>
              </a:rPr>
              <a:t>k</a:t>
            </a:r>
            <a:r>
              <a:rPr lang="ru-RU" sz="2000" dirty="0">
                <a:latin typeface="Times New Roman" panose="02020603050405020304" pitchFamily="18" charset="0"/>
                <a:ea typeface="Times New Roman" panose="02020603050405020304" pitchFamily="18" charset="0"/>
              </a:rPr>
              <a:t> = 1,4 – показатель адиабаты</a:t>
            </a:r>
            <a:r>
              <a:rPr lang="ru-RU" sz="2000" dirty="0" smtClean="0">
                <a:latin typeface="Times New Roman" panose="02020603050405020304" pitchFamily="18" charset="0"/>
                <a:ea typeface="Times New Roman" panose="02020603050405020304" pitchFamily="18" charset="0"/>
              </a:rPr>
              <a:t>.</a:t>
            </a:r>
            <a:endParaRPr lang="ru-RU" sz="2000" i="1" dirty="0" smtClean="0">
              <a:latin typeface="Times New Roman" pitchFamily="18" charset="0"/>
              <a:cs typeface="Times New Roman" pitchFamily="18"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555132772"/>
              </p:ext>
            </p:extLst>
          </p:nvPr>
        </p:nvGraphicFramePr>
        <p:xfrm>
          <a:off x="1439653" y="1809859"/>
          <a:ext cx="2327424" cy="365196"/>
        </p:xfrm>
        <a:graphic>
          <a:graphicData uri="http://schemas.openxmlformats.org/presentationml/2006/ole">
            <mc:AlternateContent xmlns:mc="http://schemas.openxmlformats.org/markup-compatibility/2006">
              <mc:Choice xmlns:v="urn:schemas-microsoft-com:vml" Requires="v">
                <p:oleObj spid="_x0000_s347200" name="Equation" r:id="rId4" imgW="1295400" imgH="203200" progId="Equation.DSMT4">
                  <p:embed/>
                </p:oleObj>
              </mc:Choice>
              <mc:Fallback>
                <p:oleObj name="Equation" r:id="rId4" imgW="1295400" imgH="203200" progId="Equation.DSMT4">
                  <p:embed/>
                  <p:pic>
                    <p:nvPicPr>
                      <p:cNvPr id="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653" y="1809859"/>
                        <a:ext cx="2327424" cy="3651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val="2763430020"/>
              </p:ext>
            </p:extLst>
          </p:nvPr>
        </p:nvGraphicFramePr>
        <p:xfrm>
          <a:off x="4833169" y="1628800"/>
          <a:ext cx="2835175" cy="781527"/>
        </p:xfrm>
        <a:graphic>
          <a:graphicData uri="http://schemas.openxmlformats.org/presentationml/2006/ole">
            <mc:AlternateContent xmlns:mc="http://schemas.openxmlformats.org/markup-compatibility/2006">
              <mc:Choice xmlns:v="urn:schemas-microsoft-com:vml" Requires="v">
                <p:oleObj spid="_x0000_s347201" name="Equation" r:id="rId6" imgW="1574800" imgH="431800" progId="Equation.DSMT4">
                  <p:embed/>
                </p:oleObj>
              </mc:Choice>
              <mc:Fallback>
                <p:oleObj name="Equation" r:id="rId6" imgW="1574800" imgH="431800" progId="Equation.DSMT4">
                  <p:embed/>
                  <p:pic>
                    <p:nvPicPr>
                      <p:cNvPr id="0"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3169" y="1628800"/>
                        <a:ext cx="2835175" cy="7815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1611398742"/>
              </p:ext>
            </p:extLst>
          </p:nvPr>
        </p:nvGraphicFramePr>
        <p:xfrm>
          <a:off x="3491880" y="3701602"/>
          <a:ext cx="1979588" cy="777694"/>
        </p:xfrm>
        <a:graphic>
          <a:graphicData uri="http://schemas.openxmlformats.org/presentationml/2006/ole">
            <mc:AlternateContent xmlns:mc="http://schemas.openxmlformats.org/markup-compatibility/2006">
              <mc:Choice xmlns:v="urn:schemas-microsoft-com:vml" Requires="v">
                <p:oleObj spid="_x0000_s347202" name="Equation" r:id="rId8" imgW="1066800" imgH="419100" progId="Equation.DSMT4">
                  <p:embed/>
                </p:oleObj>
              </mc:Choice>
              <mc:Fallback>
                <p:oleObj name="Equation" r:id="rId8" imgW="1066800" imgH="419100" progId="Equation.DSMT4">
                  <p:embed/>
                  <p:pic>
                    <p:nvPicPr>
                      <p:cNvPr id="0" name="Picture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1880" y="3701602"/>
                        <a:ext cx="1979588" cy="777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327679597"/>
              </p:ext>
            </p:extLst>
          </p:nvPr>
        </p:nvGraphicFramePr>
        <p:xfrm>
          <a:off x="3635896" y="5626449"/>
          <a:ext cx="1568288" cy="810378"/>
        </p:xfrm>
        <a:graphic>
          <a:graphicData uri="http://schemas.openxmlformats.org/presentationml/2006/ole">
            <mc:AlternateContent xmlns:mc="http://schemas.openxmlformats.org/markup-compatibility/2006">
              <mc:Choice xmlns:v="urn:schemas-microsoft-com:vml" Requires="v">
                <p:oleObj spid="_x0000_s347203" name="Equation" r:id="rId10" imgW="850531" imgH="444307" progId="Equation.DSMT4">
                  <p:embed/>
                </p:oleObj>
              </mc:Choice>
              <mc:Fallback>
                <p:oleObj name="Equation" r:id="rId10" imgW="850531" imgH="444307" progId="Equation.DSMT4">
                  <p:embed/>
                  <p:pic>
                    <p:nvPicPr>
                      <p:cNvPr id="0" name="Picture 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5896" y="5626449"/>
                        <a:ext cx="1568288" cy="8103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620688"/>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22</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194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 name="Прямоугольник 2"/>
          <p:cNvSpPr/>
          <p:nvPr/>
        </p:nvSpPr>
        <p:spPr>
          <a:xfrm>
            <a:off x="251520" y="643910"/>
            <a:ext cx="8640960" cy="4339650"/>
          </a:xfrm>
          <a:prstGeom prst="rect">
            <a:avLst/>
          </a:prstGeom>
          <a:noFill/>
        </p:spPr>
        <p:txBody>
          <a:bodyPr wrap="square" rtlCol="0">
            <a:spAutoFit/>
          </a:bodyPr>
          <a:lstStyle/>
          <a:p>
            <a:pPr indent="457200" algn="just">
              <a:lnSpc>
                <a:spcPct val="150000"/>
              </a:lnSpc>
            </a:pPr>
            <a:r>
              <a:rPr lang="ru-RU" sz="2000" dirty="0">
                <a:latin typeface="Times New Roman" pitchFamily="18" charset="0"/>
                <a:cs typeface="Times New Roman" pitchFamily="18" charset="0"/>
              </a:rPr>
              <a:t>На падающее тело </a:t>
            </a:r>
            <a:r>
              <a:rPr lang="ru-RU" sz="2000" dirty="0" smtClean="0">
                <a:latin typeface="Times New Roman" pitchFamily="18" charset="0"/>
                <a:cs typeface="Times New Roman" pitchFamily="18" charset="0"/>
              </a:rPr>
              <a:t>действуют силы </a:t>
            </a:r>
            <a:r>
              <a:rPr lang="ru-RU" sz="2000" dirty="0">
                <a:latin typeface="Times New Roman" pitchFamily="18" charset="0"/>
                <a:cs typeface="Times New Roman" pitchFamily="18" charset="0"/>
              </a:rPr>
              <a:t>тяжести и аэродинамического сопротивления. </a:t>
            </a:r>
            <a:endParaRPr lang="ru-RU" sz="2000" dirty="0" smtClean="0">
              <a:latin typeface="Times New Roman" pitchFamily="18" charset="0"/>
              <a:cs typeface="Times New Roman" pitchFamily="18" charset="0"/>
            </a:endParaRPr>
          </a:p>
          <a:p>
            <a:pPr indent="457200" algn="just">
              <a:lnSpc>
                <a:spcPct val="150000"/>
              </a:lnSpc>
            </a:pPr>
            <a:endParaRPr lang="ru-RU" sz="2000" dirty="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Выразим </a:t>
            </a:r>
            <a:r>
              <a:rPr lang="ru-RU" sz="2000" dirty="0">
                <a:latin typeface="Times New Roman" pitchFamily="18" charset="0"/>
                <a:cs typeface="Times New Roman" pitchFamily="18" charset="0"/>
              </a:rPr>
              <a:t>скорость: </a:t>
            </a:r>
            <a:endParaRPr lang="en-US" sz="2000" dirty="0" smtClean="0">
              <a:latin typeface="Times New Roman" pitchFamily="18" charset="0"/>
              <a:cs typeface="Times New Roman" pitchFamily="18" charset="0"/>
            </a:endParaRPr>
          </a:p>
          <a:p>
            <a:pPr indent="457200" algn="just">
              <a:lnSpc>
                <a:spcPct val="150000"/>
              </a:lnSpc>
            </a:pPr>
            <a:endParaRPr lang="ru-RU" sz="3200" dirty="0">
              <a:latin typeface="Times New Roman" pitchFamily="18" charset="0"/>
              <a:cs typeface="Times New Roman" pitchFamily="18" charset="0"/>
            </a:endParaRPr>
          </a:p>
          <a:p>
            <a:pPr indent="457200" algn="just">
              <a:lnSpc>
                <a:spcPct val="150000"/>
              </a:lnSpc>
            </a:pPr>
            <a:r>
              <a:rPr lang="ru-RU" sz="2000" dirty="0">
                <a:latin typeface="Times New Roman" pitchFamily="18" charset="0"/>
                <a:cs typeface="Times New Roman" pitchFamily="18" charset="0"/>
              </a:rPr>
              <a:t>Скорость звука считается как</a:t>
            </a:r>
            <a:r>
              <a:rPr lang="ru-RU"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indent="457200" algn="just">
              <a:lnSpc>
                <a:spcPct val="150000"/>
              </a:lnSpc>
            </a:pPr>
            <a:endParaRPr lang="ru-RU" sz="3200" dirty="0">
              <a:latin typeface="Times New Roman" pitchFamily="18" charset="0"/>
              <a:cs typeface="Times New Roman" pitchFamily="18" charset="0"/>
            </a:endParaRPr>
          </a:p>
          <a:p>
            <a:pPr indent="457200" algn="just">
              <a:lnSpc>
                <a:spcPct val="150000"/>
              </a:lnSpc>
            </a:pPr>
            <a:r>
              <a:rPr lang="ru-RU" sz="2000" dirty="0">
                <a:latin typeface="Times New Roman" pitchFamily="18" charset="0"/>
                <a:cs typeface="Times New Roman" pitchFamily="18" charset="0"/>
              </a:rPr>
              <a:t>Плотность воздуха найдем из уравнения состояния идеального газа</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2153970124"/>
              </p:ext>
            </p:extLst>
          </p:nvPr>
        </p:nvGraphicFramePr>
        <p:xfrm>
          <a:off x="3248053" y="1412776"/>
          <a:ext cx="2950131" cy="823292"/>
        </p:xfrm>
        <a:graphic>
          <a:graphicData uri="http://schemas.openxmlformats.org/presentationml/2006/ole">
            <mc:AlternateContent xmlns:mc="http://schemas.openxmlformats.org/markup-compatibility/2006">
              <mc:Choice xmlns:v="urn:schemas-microsoft-com:vml" Requires="v">
                <p:oleObj spid="_x0000_s194676" name="Equation" r:id="rId4" imgW="1501125" imgH="419007" progId="Equation.DSMT4">
                  <p:embed/>
                </p:oleObj>
              </mc:Choice>
              <mc:Fallback>
                <p:oleObj name="Equation" r:id="rId4" imgW="1501125" imgH="419007" progId="Equation.DSMT4">
                  <p:embed/>
                  <p:pic>
                    <p:nvPicPr>
                      <p:cNvPr id="0" name="Picture 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8053" y="1412776"/>
                        <a:ext cx="2950131" cy="823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3649208746"/>
              </p:ext>
            </p:extLst>
          </p:nvPr>
        </p:nvGraphicFramePr>
        <p:xfrm>
          <a:off x="3743909" y="4949337"/>
          <a:ext cx="1863365" cy="783919"/>
        </p:xfrm>
        <a:graphic>
          <a:graphicData uri="http://schemas.openxmlformats.org/presentationml/2006/ole">
            <mc:AlternateContent xmlns:mc="http://schemas.openxmlformats.org/markup-compatibility/2006">
              <mc:Choice xmlns:v="urn:schemas-microsoft-com:vml" Requires="v">
                <p:oleObj spid="_x0000_s194677" name="Equation" r:id="rId6" imgW="950234" imgH="399929" progId="Equation.DSMT4">
                  <p:embed/>
                </p:oleObj>
              </mc:Choice>
              <mc:Fallback>
                <p:oleObj name="Equation" r:id="rId6" imgW="950234" imgH="399929" progId="Equation.DSMT4">
                  <p:embed/>
                  <p:pic>
                    <p:nvPicPr>
                      <p:cNvPr id="0" name="Picture 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3909" y="4949337"/>
                        <a:ext cx="1863365" cy="7839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3537579386"/>
              </p:ext>
            </p:extLst>
          </p:nvPr>
        </p:nvGraphicFramePr>
        <p:xfrm>
          <a:off x="3730006" y="2427464"/>
          <a:ext cx="1893837" cy="929529"/>
        </p:xfrm>
        <a:graphic>
          <a:graphicData uri="http://schemas.openxmlformats.org/presentationml/2006/ole">
            <mc:AlternateContent xmlns:mc="http://schemas.openxmlformats.org/markup-compatibility/2006">
              <mc:Choice xmlns:v="urn:schemas-microsoft-com:vml" Requires="v">
                <p:oleObj spid="_x0000_s194678" name="Equation" r:id="rId8" imgW="950234" imgH="466524" progId="Equation.DSMT4">
                  <p:embed/>
                </p:oleObj>
              </mc:Choice>
              <mc:Fallback>
                <p:oleObj name="Equation" r:id="rId8" imgW="950234" imgH="466524" progId="Equation.DSMT4">
                  <p:embed/>
                  <p:pic>
                    <p:nvPicPr>
                      <p:cNvPr id="0" name="Picture 9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0006" y="2427464"/>
                        <a:ext cx="1893837" cy="9295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3741563995"/>
              </p:ext>
            </p:extLst>
          </p:nvPr>
        </p:nvGraphicFramePr>
        <p:xfrm>
          <a:off x="3883391" y="3625295"/>
          <a:ext cx="1557663" cy="883826"/>
        </p:xfrm>
        <a:graphic>
          <a:graphicData uri="http://schemas.openxmlformats.org/presentationml/2006/ole">
            <mc:AlternateContent xmlns:mc="http://schemas.openxmlformats.org/markup-compatibility/2006">
              <mc:Choice xmlns:v="urn:schemas-microsoft-com:vml" Requires="v">
                <p:oleObj spid="_x0000_s194679" name="Equation" r:id="rId10" imgW="788629" imgH="447805" progId="Equation.DSMT4">
                  <p:embed/>
                </p:oleObj>
              </mc:Choice>
              <mc:Fallback>
                <p:oleObj name="Equation" r:id="rId10" imgW="788629" imgH="447805" progId="Equation.DSMT4">
                  <p:embed/>
                  <p:pic>
                    <p:nvPicPr>
                      <p:cNvPr id="0" name="Picture 9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3391" y="3625295"/>
                        <a:ext cx="1557663" cy="8838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3388041490"/>
              </p:ext>
            </p:extLst>
          </p:nvPr>
        </p:nvGraphicFramePr>
        <p:xfrm>
          <a:off x="4067710" y="5908134"/>
          <a:ext cx="1153691" cy="736025"/>
        </p:xfrm>
        <a:graphic>
          <a:graphicData uri="http://schemas.openxmlformats.org/presentationml/2006/ole">
            <mc:AlternateContent xmlns:mc="http://schemas.openxmlformats.org/markup-compatibility/2006">
              <mc:Choice xmlns:v="urn:schemas-microsoft-com:vml" Requires="v">
                <p:oleObj spid="_x0000_s194680" name="Equation" r:id="rId12" imgW="627025" imgH="399929" progId="Equation.DSMT4">
                  <p:embed/>
                </p:oleObj>
              </mc:Choice>
              <mc:Fallback>
                <p:oleObj name="Equation" r:id="rId12" imgW="627025" imgH="399929" progId="Equation.DSMT4">
                  <p:embed/>
                  <p:pic>
                    <p:nvPicPr>
                      <p:cNvPr id="0" name="Picture 9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67710" y="5908134"/>
                        <a:ext cx="1153691" cy="736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620688"/>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a:t>
            </a:r>
            <a:r>
              <a:rPr lang="ru-RU" sz="2400" b="1" dirty="0" smtClean="0">
                <a:latin typeface="Times New Roman" pitchFamily="18" charset="0"/>
                <a:ea typeface="Calibri" pitchFamily="34" charset="0"/>
                <a:cs typeface="Times New Roman" pitchFamily="18" charset="0"/>
              </a:rPr>
              <a:t>Решение</a:t>
            </a:r>
            <a:r>
              <a:rPr lang="en-US" sz="2400" b="1" dirty="0">
                <a:latin typeface="Times New Roman" pitchFamily="18" charset="0"/>
                <a:ea typeface="Calibri" pitchFamily="34" charset="0"/>
                <a:cs typeface="Times New Roman" pitchFamily="18" charset="0"/>
              </a:rPr>
              <a:t> (</a:t>
            </a:r>
            <a:r>
              <a:rPr lang="ru-RU" sz="2400" b="1" dirty="0">
                <a:latin typeface="Times New Roman" pitchFamily="18" charset="0"/>
                <a:ea typeface="Calibri" pitchFamily="34" charset="0"/>
                <a:cs typeface="Times New Roman" pitchFamily="18" charset="0"/>
              </a:rPr>
              <a:t>продолжение</a:t>
            </a:r>
            <a:r>
              <a:rPr lang="en-US" sz="2400" b="1" dirty="0">
                <a:latin typeface="Times New Roman" pitchFamily="18" charset="0"/>
                <a:ea typeface="Calibri" pitchFamily="34" charset="0"/>
                <a:cs typeface="Times New Roman" pitchFamily="18" charset="0"/>
              </a:rPr>
              <a:t>)</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23</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194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 name="Прямоугольник 2"/>
          <p:cNvSpPr/>
          <p:nvPr/>
        </p:nvSpPr>
        <p:spPr>
          <a:xfrm>
            <a:off x="251520" y="764704"/>
            <a:ext cx="8640960" cy="5632311"/>
          </a:xfrm>
          <a:prstGeom prst="rect">
            <a:avLst/>
          </a:prstGeom>
          <a:noFill/>
        </p:spPr>
        <p:txBody>
          <a:bodyPr wrap="square" rtlCol="0">
            <a:spAutoFit/>
          </a:bodyPr>
          <a:lstStyle/>
          <a:p>
            <a:pPr indent="457200" algn="just">
              <a:lnSpc>
                <a:spcPct val="150000"/>
              </a:lnSpc>
            </a:pPr>
            <a:r>
              <a:rPr lang="ru-RU" sz="2000" dirty="0" smtClean="0">
                <a:latin typeface="Times New Roman" pitchFamily="18" charset="0"/>
                <a:cs typeface="Times New Roman" pitchFamily="18" charset="0"/>
              </a:rPr>
              <a:t>Подставим полученные зависимости в соотношение для скорости:</a:t>
            </a:r>
            <a:endParaRPr lang="en-US" sz="2000" dirty="0" smtClean="0">
              <a:latin typeface="Times New Roman" pitchFamily="18" charset="0"/>
              <a:cs typeface="Times New Roman" pitchFamily="18" charset="0"/>
            </a:endParaRPr>
          </a:p>
          <a:p>
            <a:pPr indent="457200" algn="just">
              <a:lnSpc>
                <a:spcPct val="150000"/>
              </a:lnSpc>
            </a:pPr>
            <a:endParaRPr lang="en-US" sz="2000" dirty="0">
              <a:latin typeface="Times New Roman" pitchFamily="18" charset="0"/>
              <a:cs typeface="Times New Roman" pitchFamily="18" charset="0"/>
            </a:endParaRPr>
          </a:p>
          <a:p>
            <a:pPr indent="457200" algn="just">
              <a:lnSpc>
                <a:spcPct val="150000"/>
              </a:lnSpc>
            </a:pPr>
            <a:endParaRPr lang="en-US" sz="2000" dirty="0" smtClean="0">
              <a:latin typeface="Times New Roman" pitchFamily="18" charset="0"/>
              <a:cs typeface="Times New Roman" pitchFamily="18" charset="0"/>
            </a:endParaRPr>
          </a:p>
          <a:p>
            <a:pPr indent="457200" algn="just">
              <a:lnSpc>
                <a:spcPct val="150000"/>
              </a:lnSpc>
            </a:pPr>
            <a:endParaRPr lang="en-US" sz="2000" dirty="0" smtClean="0">
              <a:latin typeface="Times New Roman" pitchFamily="18" charset="0"/>
              <a:cs typeface="Times New Roman" pitchFamily="18" charset="0"/>
            </a:endParaRPr>
          </a:p>
          <a:p>
            <a:pPr indent="457200" algn="just">
              <a:lnSpc>
                <a:spcPct val="150000"/>
              </a:lnSpc>
            </a:pPr>
            <a:endParaRPr lang="en-US" sz="2000" dirty="0">
              <a:latin typeface="Times New Roman" pitchFamily="18" charset="0"/>
              <a:cs typeface="Times New Roman" pitchFamily="18" charset="0"/>
            </a:endParaRPr>
          </a:p>
          <a:p>
            <a:pPr indent="457200" algn="just">
              <a:lnSpc>
                <a:spcPct val="150000"/>
              </a:lnSpc>
            </a:pPr>
            <a:endParaRPr lang="en-US" sz="2000" dirty="0" smtClean="0">
              <a:latin typeface="Times New Roman" pitchFamily="18" charset="0"/>
              <a:cs typeface="Times New Roman" pitchFamily="18" charset="0"/>
            </a:endParaRPr>
          </a:p>
          <a:p>
            <a:pPr indent="457200" algn="just">
              <a:lnSpc>
                <a:spcPct val="150000"/>
              </a:lnSpc>
            </a:pPr>
            <a:endParaRPr lang="en-US" sz="2000" dirty="0">
              <a:latin typeface="Times New Roman" pitchFamily="18" charset="0"/>
              <a:cs typeface="Times New Roman" pitchFamily="18" charset="0"/>
            </a:endParaRPr>
          </a:p>
          <a:p>
            <a:pPr indent="457200" algn="just">
              <a:lnSpc>
                <a:spcPct val="150000"/>
              </a:lnSpc>
            </a:pPr>
            <a:endParaRPr lang="en-US" sz="2000" dirty="0" smtClean="0">
              <a:latin typeface="Times New Roman" pitchFamily="18" charset="0"/>
              <a:cs typeface="Times New Roman" pitchFamily="18" charset="0"/>
            </a:endParaRPr>
          </a:p>
          <a:p>
            <a:pPr indent="457200" algn="just">
              <a:lnSpc>
                <a:spcPct val="150000"/>
              </a:lnSpc>
            </a:pPr>
            <a:endParaRPr lang="en-US" sz="2000" dirty="0">
              <a:latin typeface="Times New Roman" pitchFamily="18" charset="0"/>
              <a:cs typeface="Times New Roman" pitchFamily="18" charset="0"/>
            </a:endParaRPr>
          </a:p>
          <a:p>
            <a:pPr indent="457200" algn="just">
              <a:lnSpc>
                <a:spcPct val="150000"/>
              </a:lnSpc>
            </a:pPr>
            <a:endParaRPr lang="en-US" sz="2000" dirty="0">
              <a:latin typeface="Times New Roman" pitchFamily="18" charset="0"/>
              <a:cs typeface="Times New Roman" pitchFamily="18" charset="0"/>
            </a:endParaRPr>
          </a:p>
          <a:p>
            <a:pPr indent="457200" algn="just">
              <a:lnSpc>
                <a:spcPct val="150000"/>
              </a:lnSpc>
            </a:pPr>
            <a:endParaRPr lang="ru-RU" sz="2000" dirty="0">
              <a:latin typeface="Times New Roman" pitchFamily="18" charset="0"/>
              <a:cs typeface="Times New Roman" pitchFamily="18" charset="0"/>
            </a:endParaRPr>
          </a:p>
          <a:p>
            <a:pPr indent="457200" algn="just">
              <a:lnSpc>
                <a:spcPct val="150000"/>
              </a:lnSpc>
            </a:pPr>
            <a:r>
              <a:rPr lang="ru-RU" sz="2000" dirty="0">
                <a:latin typeface="Times New Roman" pitchFamily="18" charset="0"/>
                <a:cs typeface="Times New Roman" pitchFamily="18" charset="0"/>
              </a:rPr>
              <a:t>Аналитически решать запредельно сложно – исполним графически</a:t>
            </a:r>
          </a:p>
        </p:txBody>
      </p:sp>
      <p:graphicFrame>
        <p:nvGraphicFramePr>
          <p:cNvPr id="20" name="Объект 19"/>
          <p:cNvGraphicFramePr>
            <a:graphicFrameLocks noChangeAspect="1"/>
          </p:cNvGraphicFramePr>
          <p:nvPr>
            <p:extLst>
              <p:ext uri="{D42A27DB-BD31-4B8C-83A1-F6EECF244321}">
                <p14:modId xmlns:p14="http://schemas.microsoft.com/office/powerpoint/2010/main" val="3255655510"/>
              </p:ext>
            </p:extLst>
          </p:nvPr>
        </p:nvGraphicFramePr>
        <p:xfrm>
          <a:off x="2627784" y="1700809"/>
          <a:ext cx="3922788" cy="1682044"/>
        </p:xfrm>
        <a:graphic>
          <a:graphicData uri="http://schemas.openxmlformats.org/presentationml/2006/ole">
            <mc:AlternateContent xmlns:mc="http://schemas.openxmlformats.org/markup-compatibility/2006">
              <mc:Choice xmlns:v="urn:schemas-microsoft-com:vml" Requires="v">
                <p:oleObj spid="_x0000_s348202" name="Equation" r:id="rId4" imgW="2095500" imgH="901700" progId="Equation.DSMT4">
                  <p:embed/>
                </p:oleObj>
              </mc:Choice>
              <mc:Fallback>
                <p:oleObj name="Equation" r:id="rId4" imgW="2095500" imgH="901700" progId="Equation.DSMT4">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1700809"/>
                        <a:ext cx="3922788" cy="16820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Объект 20"/>
          <p:cNvGraphicFramePr>
            <a:graphicFrameLocks noChangeAspect="1"/>
          </p:cNvGraphicFramePr>
          <p:nvPr>
            <p:extLst>
              <p:ext uri="{D42A27DB-BD31-4B8C-83A1-F6EECF244321}">
                <p14:modId xmlns:p14="http://schemas.microsoft.com/office/powerpoint/2010/main" val="1652186128"/>
              </p:ext>
            </p:extLst>
          </p:nvPr>
        </p:nvGraphicFramePr>
        <p:xfrm>
          <a:off x="2636168" y="3956970"/>
          <a:ext cx="4136935" cy="1272230"/>
        </p:xfrm>
        <a:graphic>
          <a:graphicData uri="http://schemas.openxmlformats.org/presentationml/2006/ole">
            <mc:AlternateContent xmlns:mc="http://schemas.openxmlformats.org/markup-compatibility/2006">
              <mc:Choice xmlns:v="urn:schemas-microsoft-com:vml" Requires="v">
                <p:oleObj spid="_x0000_s348203" name="Equation" r:id="rId6" imgW="2260600" imgH="698500" progId="Equation.DSMT4">
                  <p:embed/>
                </p:oleObj>
              </mc:Choice>
              <mc:Fallback>
                <p:oleObj name="Equation" r:id="rId6" imgW="2260600" imgH="698500" progId="Equation.DSMT4">
                  <p:embed/>
                  <p:pic>
                    <p:nvPicPr>
                      <p:cNvPr id="0"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6168" y="3956970"/>
                        <a:ext cx="4136935" cy="1272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06023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548680"/>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Решение</a:t>
            </a:r>
            <a:r>
              <a:rPr lang="en-US" sz="2400" b="1" dirty="0" smtClean="0">
                <a:latin typeface="Times New Roman" pitchFamily="18" charset="0"/>
                <a:ea typeface="Calibri" pitchFamily="34" charset="0"/>
                <a:cs typeface="Times New Roman" pitchFamily="18" charset="0"/>
              </a:rPr>
              <a:t> (</a:t>
            </a:r>
            <a:r>
              <a:rPr lang="ru-RU" sz="2400" b="1" dirty="0" smtClean="0">
                <a:latin typeface="Times New Roman" pitchFamily="18" charset="0"/>
                <a:ea typeface="Calibri" pitchFamily="34" charset="0"/>
                <a:cs typeface="Times New Roman" pitchFamily="18" charset="0"/>
              </a:rPr>
              <a:t>продолжение</a:t>
            </a:r>
            <a:r>
              <a:rPr lang="en-US" sz="2400" b="1" dirty="0" smtClean="0">
                <a:latin typeface="Times New Roman" pitchFamily="18" charset="0"/>
                <a:ea typeface="Calibri" pitchFamily="34" charset="0"/>
                <a:cs typeface="Times New Roman" pitchFamily="18" charset="0"/>
              </a:rPr>
              <a:t>)</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24</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193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935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7" name="Диаграмма 16"/>
          <p:cNvGraphicFramePr/>
          <p:nvPr>
            <p:extLst>
              <p:ext uri="{D42A27DB-BD31-4B8C-83A1-F6EECF244321}">
                <p14:modId xmlns:p14="http://schemas.microsoft.com/office/powerpoint/2010/main" val="2238514420"/>
              </p:ext>
            </p:extLst>
          </p:nvPr>
        </p:nvGraphicFramePr>
        <p:xfrm>
          <a:off x="251520" y="836712"/>
          <a:ext cx="8640960" cy="4963468"/>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251520" y="5873298"/>
            <a:ext cx="8640960" cy="553998"/>
          </a:xfrm>
          <a:prstGeom prst="rect">
            <a:avLst/>
          </a:prstGeom>
        </p:spPr>
        <p:txBody>
          <a:bodyPr wrap="square">
            <a:spAutoFit/>
          </a:bodyPr>
          <a:lstStyle/>
          <a:p>
            <a:pPr algn="just">
              <a:lnSpc>
                <a:spcPct val="150000"/>
              </a:lnSpc>
              <a:spcBef>
                <a:spcPts val="600"/>
              </a:spcBef>
            </a:pPr>
            <a:r>
              <a:rPr lang="ru-RU" sz="2000" dirty="0">
                <a:latin typeface="Times New Roman" pitchFamily="18" charset="0"/>
                <a:cs typeface="Times New Roman" pitchFamily="18" charset="0"/>
              </a:rPr>
              <a:t>Искомая высота </a:t>
            </a:r>
            <a:r>
              <a:rPr lang="ru-RU" sz="2000">
                <a:latin typeface="Times New Roman" pitchFamily="18" charset="0"/>
                <a:cs typeface="Times New Roman" pitchFamily="18" charset="0"/>
              </a:rPr>
              <a:t>около </a:t>
            </a:r>
            <a:r>
              <a:rPr lang="ru-RU" sz="2000" smtClean="0">
                <a:latin typeface="Times New Roman" pitchFamily="18" charset="0"/>
                <a:cs typeface="Times New Roman" pitchFamily="18" charset="0"/>
              </a:rPr>
              <a:t>16 </a:t>
            </a:r>
            <a:r>
              <a:rPr lang="ru-RU" sz="2000" dirty="0">
                <a:latin typeface="Times New Roman" pitchFamily="18" charset="0"/>
                <a:cs typeface="Times New Roman" pitchFamily="18" charset="0"/>
              </a:rPr>
              <a:t>км.</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7" name="Заголовок 1"/>
          <p:cNvSpPr txBox="1">
            <a:spLocks/>
          </p:cNvSpPr>
          <p:nvPr/>
        </p:nvSpPr>
        <p:spPr bwMode="auto">
          <a:xfrm>
            <a:off x="935596" y="3140968"/>
            <a:ext cx="727280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400" b="1" i="0" u="none" strike="noStrike" kern="1200" cap="all" spc="0" normalizeH="0" noProof="0" dirty="0" smtClean="0">
                <a:ln>
                  <a:noFill/>
                </a:ln>
                <a:solidFill>
                  <a:schemeClr val="tx1"/>
                </a:solidFill>
                <a:effectLst/>
                <a:uLnTx/>
                <a:uFillTx/>
                <a:latin typeface="Times New Roman" pitchFamily="18" charset="0"/>
                <a:ea typeface="Calibri" pitchFamily="34" charset="0"/>
                <a:cs typeface="Times New Roman" pitchFamily="18" charset="0"/>
              </a:rPr>
              <a:t>Задачи технологического направления</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Условие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26</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53" name="TextBox 52"/>
          <p:cNvSpPr txBox="1"/>
          <p:nvPr/>
        </p:nvSpPr>
        <p:spPr>
          <a:xfrm>
            <a:off x="323528" y="1002666"/>
            <a:ext cx="8496944" cy="4730590"/>
          </a:xfrm>
          <a:prstGeom prst="rect">
            <a:avLst/>
          </a:prstGeom>
          <a:noFill/>
        </p:spPr>
        <p:txBody>
          <a:bodyPr wrap="square" rtlCol="0">
            <a:spAutoFit/>
          </a:bodyPr>
          <a:lstStyle/>
          <a:p>
            <a:pPr indent="457200" algn="just">
              <a:lnSpc>
                <a:spcPct val="170000"/>
              </a:lnSpc>
            </a:pPr>
            <a:r>
              <a:rPr lang="ru-RU" sz="2000" dirty="0" smtClean="0">
                <a:latin typeface="Times New Roman" pitchFamily="18" charset="0"/>
                <a:cs typeface="Times New Roman" pitchFamily="18" charset="0"/>
              </a:rPr>
              <a:t>Для соединения двух проводов при помощи пайки требуется расплавить припой общей массой 0,25 г. В рассматриваемом случае в доступе отсутствует как паяльник, так и сеть 220 В. Зато есть сильный кузнец с 5 кг молотом, который он без труда разгоняет до 10 м/с. В качестве паяльника применяется гвоздь диаметром 4 мм, завернутый в стеклоткань (чтобы не остывал при контакте с воздухом). Цилиндрическая часть гвоздя длиной 20 мм обрабатывается молотом, в результате чего нагревается. В тепло переходит 20% кинетической энергии молота. Припою передается 30% тепловой энергии нагретой части гвоздя.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Условие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27</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53" name="TextBox 52"/>
          <p:cNvSpPr txBox="1"/>
          <p:nvPr/>
        </p:nvSpPr>
        <p:spPr>
          <a:xfrm>
            <a:off x="107504" y="949822"/>
            <a:ext cx="8928992" cy="4801314"/>
          </a:xfrm>
          <a:prstGeom prst="rect">
            <a:avLst/>
          </a:prstGeom>
          <a:noFill/>
        </p:spPr>
        <p:txBody>
          <a:bodyPr wrap="square" rtlCol="0">
            <a:spAutoFit/>
          </a:bodyPr>
          <a:lstStyle/>
          <a:p>
            <a:pPr indent="457200" algn="just">
              <a:lnSpc>
                <a:spcPct val="170000"/>
              </a:lnSpc>
            </a:pPr>
            <a:r>
              <a:rPr lang="ru-RU" sz="2000" dirty="0" smtClean="0">
                <a:latin typeface="Times New Roman" pitchFamily="18" charset="0"/>
                <a:cs typeface="Times New Roman" pitchFamily="18" charset="0"/>
              </a:rPr>
              <a:t>Материал припоя – олово (теплоёмкость 260 Дж/(кг·К), теплота плавления 5,9·10</a:t>
            </a:r>
            <a:r>
              <a:rPr lang="ru-RU" sz="2000" baseline="30000" dirty="0" smtClean="0">
                <a:latin typeface="Times New Roman" pitchFamily="18" charset="0"/>
                <a:cs typeface="Times New Roman" pitchFamily="18" charset="0"/>
              </a:rPr>
              <a:t>4</a:t>
            </a:r>
            <a:r>
              <a:rPr lang="ru-RU" sz="2000" dirty="0" smtClean="0">
                <a:latin typeface="Times New Roman" pitchFamily="18" charset="0"/>
                <a:cs typeface="Times New Roman" pitchFamily="18" charset="0"/>
              </a:rPr>
              <a:t> Дж/кг,   температура плавления 231,9°С). Материал гвоздя – сталь (плотность 7900 кг/м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 теплоёмкость 460 Дж/(кг·К)). Начальная температура припоя и гвоздя 20°С. </a:t>
            </a:r>
          </a:p>
          <a:p>
            <a:pPr indent="457200" algn="just">
              <a:lnSpc>
                <a:spcPct val="170000"/>
              </a:lnSpc>
            </a:pPr>
            <a:endParaRPr lang="ru-RU" sz="2000" b="1" dirty="0" smtClean="0">
              <a:latin typeface="Times New Roman" pitchFamily="18" charset="0"/>
              <a:cs typeface="Times New Roman" pitchFamily="18" charset="0"/>
            </a:endParaRPr>
          </a:p>
          <a:p>
            <a:pPr indent="457200" algn="just">
              <a:lnSpc>
                <a:spcPct val="170000"/>
              </a:lnSpc>
            </a:pPr>
            <a:r>
              <a:rPr lang="ru-RU" sz="2000" b="1" dirty="0" smtClean="0">
                <a:latin typeface="Times New Roman" pitchFamily="18" charset="0"/>
                <a:cs typeface="Times New Roman" pitchFamily="18" charset="0"/>
              </a:rPr>
              <a:t>Вопросы:</a:t>
            </a:r>
          </a:p>
          <a:p>
            <a:pPr indent="457200" algn="just">
              <a:lnSpc>
                <a:spcPct val="170000"/>
              </a:lnSpc>
            </a:pPr>
            <a:r>
              <a:rPr lang="ru-RU" sz="2000" dirty="0" smtClean="0">
                <a:latin typeface="Times New Roman" pitchFamily="18" charset="0"/>
                <a:cs typeface="Times New Roman" pitchFamily="18" charset="0"/>
              </a:rPr>
              <a:t>1) До какой температуры должен быть нагрет гвоздь для расплавления припоя?</a:t>
            </a:r>
          </a:p>
          <a:p>
            <a:pPr indent="457200" algn="just">
              <a:lnSpc>
                <a:spcPct val="170000"/>
              </a:lnSpc>
            </a:pPr>
            <a:r>
              <a:rPr lang="ru-RU" sz="2000" dirty="0" smtClean="0">
                <a:latin typeface="Times New Roman" pitchFamily="18" charset="0"/>
                <a:cs typeface="Times New Roman" pitchFamily="18" charset="0"/>
              </a:rPr>
              <a:t>2) Сколько ударов молота для этого потребуется?</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28</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01609"/>
            <a:ext cx="8784976" cy="5539978"/>
          </a:xfrm>
          <a:prstGeom prst="rect">
            <a:avLst/>
          </a:prstGeom>
          <a:noFill/>
        </p:spPr>
        <p:txBody>
          <a:bodyPr wrap="square" rtlCol="0">
            <a:spAutoFit/>
          </a:bodyPr>
          <a:lstStyle/>
          <a:p>
            <a:pPr indent="457200" algn="just">
              <a:lnSpc>
                <a:spcPct val="150000"/>
              </a:lnSpc>
            </a:pPr>
            <a:r>
              <a:rPr lang="ru-RU" sz="2000" dirty="0" smtClean="0">
                <a:latin typeface="Times New Roman" pitchFamily="18" charset="0"/>
                <a:cs typeface="Times New Roman" pitchFamily="18" charset="0"/>
              </a:rPr>
              <a:t>Определим энергию, передаваемую от молота гвоздю за один удар:</a:t>
            </a:r>
          </a:p>
          <a:p>
            <a:pPr algn="just">
              <a:lnSpc>
                <a:spcPct val="150000"/>
              </a:lnSpc>
            </a:pPr>
            <a:endParaRPr lang="ru-RU" sz="32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en-US" sz="2000" i="1" dirty="0" smtClean="0">
                <a:latin typeface="Times New Roman" pitchFamily="18" charset="0"/>
                <a:cs typeface="Times New Roman" pitchFamily="18" charset="0"/>
              </a:rPr>
              <a:t>m</a:t>
            </a:r>
            <a:r>
              <a:rPr lang="ru-RU" sz="2000" dirty="0" smtClean="0">
                <a:latin typeface="Times New Roman" pitchFamily="18" charset="0"/>
                <a:cs typeface="Times New Roman" pitchFamily="18" charset="0"/>
              </a:rPr>
              <a:t> – масса молота, </a:t>
            </a:r>
            <a:r>
              <a:rPr lang="en-US" sz="2000" i="1" dirty="0" smtClean="0">
                <a:latin typeface="Times New Roman" pitchFamily="18" charset="0"/>
                <a:cs typeface="Times New Roman" pitchFamily="18" charset="0"/>
              </a:rPr>
              <a:t>v</a:t>
            </a:r>
            <a:r>
              <a:rPr lang="ru-RU" sz="2000" dirty="0" smtClean="0">
                <a:latin typeface="Times New Roman" pitchFamily="18" charset="0"/>
                <a:cs typeface="Times New Roman" pitchFamily="18" charset="0"/>
              </a:rPr>
              <a:t> – конечная скорость молота, </a:t>
            </a:r>
            <a:r>
              <a:rPr lang="el-GR" sz="2000" i="1" dirty="0" smtClean="0">
                <a:latin typeface="Times New Roman" pitchFamily="18" charset="0"/>
                <a:cs typeface="Times New Roman" pitchFamily="18" charset="0"/>
              </a:rPr>
              <a:t>η</a:t>
            </a:r>
            <a:r>
              <a:rPr lang="ru-RU" sz="2000" i="1" baseline="-25000" dirty="0">
                <a:latin typeface="Times New Roman" pitchFamily="18" charset="0"/>
                <a:cs typeface="Times New Roman" pitchFamily="18" charset="0"/>
              </a:rPr>
              <a:t>г</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КПД процесса передачи энергии от молота к гвоздю.</a:t>
            </a:r>
            <a:endParaRPr lang="ru-RU" sz="2800" dirty="0" smtClean="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Определим количество энергии, которое гвоздь передаст припою:</a:t>
            </a:r>
          </a:p>
          <a:p>
            <a:pPr algn="just">
              <a:lnSpc>
                <a:spcPct val="150000"/>
              </a:lnSpc>
            </a:pPr>
            <a:endParaRPr lang="ru-RU" sz="32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el-GR" sz="2000" i="1" dirty="0" smtClean="0">
                <a:latin typeface="Times New Roman" pitchFamily="18" charset="0"/>
                <a:cs typeface="Times New Roman" pitchFamily="18" charset="0"/>
              </a:rPr>
              <a:t>η</a:t>
            </a:r>
            <a:r>
              <a:rPr lang="ru-RU" sz="2000" i="1" baseline="-25000" dirty="0" err="1" smtClean="0">
                <a:latin typeface="Times New Roman" pitchFamily="18" charset="0"/>
                <a:cs typeface="Times New Roman" pitchFamily="18" charset="0"/>
              </a:rPr>
              <a:t>пр</a:t>
            </a:r>
            <a:r>
              <a:rPr lang="ru-RU" sz="2000" dirty="0" smtClean="0">
                <a:latin typeface="Times New Roman" pitchFamily="18" charset="0"/>
                <a:cs typeface="Times New Roman" pitchFamily="18" charset="0"/>
              </a:rPr>
              <a:t>  – КПД процесса передачи энергии от гвоздя к припою.</a:t>
            </a:r>
          </a:p>
          <a:p>
            <a:pPr indent="457200" algn="just">
              <a:lnSpc>
                <a:spcPct val="150000"/>
              </a:lnSpc>
            </a:pPr>
            <a:r>
              <a:rPr lang="ru-RU" sz="2000" dirty="0" smtClean="0">
                <a:latin typeface="Times New Roman" pitchFamily="18" charset="0"/>
                <a:cs typeface="Times New Roman" pitchFamily="18" charset="0"/>
              </a:rPr>
              <a:t>Определим приращение температуры гвоздя после одного удара: </a:t>
            </a:r>
          </a:p>
          <a:p>
            <a:pPr algn="just">
              <a:lnSpc>
                <a:spcPct val="150000"/>
              </a:lnSpc>
            </a:pPr>
            <a:endParaRPr lang="ru-RU" sz="32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ru-RU" sz="2000" i="1" dirty="0" err="1" smtClean="0">
                <a:latin typeface="Times New Roman" pitchFamily="18" charset="0"/>
                <a:cs typeface="Times New Roman" pitchFamily="18" charset="0"/>
              </a:rPr>
              <a:t>с</a:t>
            </a:r>
            <a:r>
              <a:rPr lang="ru-RU" sz="2000" i="1" baseline="-25000" dirty="0" err="1" smtClean="0">
                <a:latin typeface="Times New Roman" pitchFamily="18" charset="0"/>
                <a:cs typeface="Times New Roman" pitchFamily="18" charset="0"/>
              </a:rPr>
              <a:t>г</a:t>
            </a:r>
            <a:r>
              <a:rPr lang="ru-RU" sz="2000" dirty="0" smtClean="0">
                <a:latin typeface="Times New Roman" pitchFamily="18" charset="0"/>
                <a:cs typeface="Times New Roman" pitchFamily="18" charset="0"/>
              </a:rPr>
              <a:t> – теплоёмкость материала гвоздя, </a:t>
            </a:r>
            <a:r>
              <a:rPr lang="en-US" sz="2000" i="1" dirty="0" smtClean="0">
                <a:latin typeface="Times New Roman" pitchFamily="18" charset="0"/>
                <a:cs typeface="Times New Roman" pitchFamily="18" charset="0"/>
              </a:rPr>
              <a:t>m</a:t>
            </a:r>
            <a:r>
              <a:rPr lang="ru-RU" sz="2000" i="1" baseline="-25000" dirty="0" smtClean="0">
                <a:latin typeface="Times New Roman" pitchFamily="18" charset="0"/>
                <a:cs typeface="Times New Roman" pitchFamily="18" charset="0"/>
              </a:rPr>
              <a:t>г</a:t>
            </a:r>
            <a:r>
              <a:rPr lang="ru-RU" sz="2000" dirty="0" smtClean="0">
                <a:latin typeface="Times New Roman" pitchFamily="18" charset="0"/>
                <a:cs typeface="Times New Roman" pitchFamily="18" charset="0"/>
              </a:rPr>
              <a:t> – масса гвоздя</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graphicFrame>
        <p:nvGraphicFramePr>
          <p:cNvPr id="2" name="Объект 1"/>
          <p:cNvGraphicFramePr>
            <a:graphicFrameLocks noChangeAspect="1"/>
          </p:cNvGraphicFramePr>
          <p:nvPr>
            <p:extLst>
              <p:ext uri="{D42A27DB-BD31-4B8C-83A1-F6EECF244321}">
                <p14:modId xmlns:p14="http://schemas.microsoft.com/office/powerpoint/2010/main" val="691913706"/>
              </p:ext>
            </p:extLst>
          </p:nvPr>
        </p:nvGraphicFramePr>
        <p:xfrm>
          <a:off x="3876575" y="1150268"/>
          <a:ext cx="1390850" cy="766564"/>
        </p:xfrm>
        <a:graphic>
          <a:graphicData uri="http://schemas.openxmlformats.org/presentationml/2006/ole">
            <mc:AlternateContent xmlns:mc="http://schemas.openxmlformats.org/markup-compatibility/2006">
              <mc:Choice xmlns:v="urn:schemas-microsoft-com:vml" Requires="v">
                <p:oleObj spid="_x0000_s350237" name="Equation" r:id="rId4" imgW="760259" imgH="419007" progId="Equation.DSMT4">
                  <p:embed/>
                </p:oleObj>
              </mc:Choice>
              <mc:Fallback>
                <p:oleObj name="Equation" r:id="rId4" imgW="760259" imgH="419007" progId="Equation.DSMT4">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6575" y="1150268"/>
                        <a:ext cx="1390850" cy="7665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2992252237"/>
              </p:ext>
            </p:extLst>
          </p:nvPr>
        </p:nvGraphicFramePr>
        <p:xfrm>
          <a:off x="3203848" y="3269438"/>
          <a:ext cx="2736304" cy="735626"/>
        </p:xfrm>
        <a:graphic>
          <a:graphicData uri="http://schemas.openxmlformats.org/presentationml/2006/ole">
            <mc:AlternateContent xmlns:mc="http://schemas.openxmlformats.org/markup-compatibility/2006">
              <mc:Choice xmlns:v="urn:schemas-microsoft-com:vml" Requires="v">
                <p:oleObj spid="_x0000_s350238" name="Equation" r:id="rId6" imgW="1558225" imgH="419007" progId="Equation.DSMT4">
                  <p:embed/>
                </p:oleObj>
              </mc:Choice>
              <mc:Fallback>
                <p:oleObj name="Equation" r:id="rId6" imgW="1558225" imgH="419007" progId="Equation.DSMT4">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3269438"/>
                        <a:ext cx="2736304" cy="7356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val="3768177065"/>
              </p:ext>
            </p:extLst>
          </p:nvPr>
        </p:nvGraphicFramePr>
        <p:xfrm>
          <a:off x="4151759" y="4896673"/>
          <a:ext cx="1127473" cy="764575"/>
        </p:xfrm>
        <a:graphic>
          <a:graphicData uri="http://schemas.openxmlformats.org/presentationml/2006/ole">
            <mc:AlternateContent xmlns:mc="http://schemas.openxmlformats.org/markup-compatibility/2006">
              <mc:Choice xmlns:v="urn:schemas-microsoft-com:vml" Requires="v">
                <p:oleObj spid="_x0000_s350239" name="Equation" r:id="rId8" imgW="646058" imgH="438086" progId="Equation.DSMT4">
                  <p:embed/>
                </p:oleObj>
              </mc:Choice>
              <mc:Fallback>
                <p:oleObj name="Equation" r:id="rId8" imgW="646058" imgH="438086" progId="Equation.DSMT4">
                  <p:embed/>
                  <p:pic>
                    <p:nvPicPr>
                      <p:cNvPr id="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1759" y="4896673"/>
                        <a:ext cx="1127473" cy="76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95079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a:t>
            </a:r>
            <a:r>
              <a:rPr lang="en-US" sz="2400" b="1" dirty="0" smtClean="0">
                <a:latin typeface="Times New Roman" pitchFamily="18" charset="0"/>
                <a:ea typeface="Calibri" pitchFamily="34" charset="0"/>
                <a:cs typeface="Times New Roman" pitchFamily="18" charset="0"/>
              </a:rPr>
              <a:t> </a:t>
            </a:r>
            <a:r>
              <a:rPr lang="ru-RU" sz="2400" b="1" dirty="0">
                <a:latin typeface="Times New Roman" pitchFamily="18" charset="0"/>
                <a:ea typeface="Calibri" pitchFamily="34" charset="0"/>
                <a:cs typeface="Times New Roman" pitchFamily="18" charset="0"/>
              </a:rPr>
              <a:t>(продолжение)</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29</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01609"/>
            <a:ext cx="8784976" cy="6463308"/>
          </a:xfrm>
          <a:prstGeom prst="rect">
            <a:avLst/>
          </a:prstGeom>
          <a:noFill/>
        </p:spPr>
        <p:txBody>
          <a:bodyPr wrap="square" rtlCol="0">
            <a:spAutoFit/>
          </a:bodyPr>
          <a:lstStyle/>
          <a:p>
            <a:pPr indent="457200" algn="just">
              <a:lnSpc>
                <a:spcPct val="150000"/>
              </a:lnSpc>
            </a:pPr>
            <a:r>
              <a:rPr lang="ru-RU" sz="2000" dirty="0" smtClean="0">
                <a:latin typeface="Times New Roman" pitchFamily="18" charset="0"/>
                <a:cs typeface="Times New Roman" pitchFamily="18" charset="0"/>
              </a:rPr>
              <a:t>Масса гвоздя может быть найдена как:</a:t>
            </a:r>
          </a:p>
          <a:p>
            <a:pPr algn="just">
              <a:lnSpc>
                <a:spcPct val="150000"/>
              </a:lnSpc>
            </a:pPr>
            <a:endParaRPr lang="ru-RU" sz="32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en-US" sz="2000" i="1" dirty="0" smtClean="0">
                <a:latin typeface="Times New Roman" pitchFamily="18" charset="0"/>
                <a:cs typeface="Times New Roman" pitchFamily="18" charset="0"/>
              </a:rPr>
              <a:t>d</a:t>
            </a:r>
            <a:r>
              <a:rPr lang="ru-RU" sz="2000" dirty="0" smtClean="0">
                <a:latin typeface="Times New Roman" pitchFamily="18" charset="0"/>
                <a:cs typeface="Times New Roman" pitchFamily="18" charset="0"/>
              </a:rPr>
              <a:t> – диаметр гвоздя, </a:t>
            </a:r>
            <a:r>
              <a:rPr lang="en-US" sz="2000" i="1" dirty="0">
                <a:latin typeface="Times New Roman" pitchFamily="18" charset="0"/>
                <a:cs typeface="Times New Roman" pitchFamily="18" charset="0"/>
              </a:rPr>
              <a:t>L</a:t>
            </a:r>
            <a:r>
              <a:rPr lang="ru-RU" sz="2000" dirty="0" smtClean="0">
                <a:latin typeface="Times New Roman" pitchFamily="18" charset="0"/>
                <a:cs typeface="Times New Roman" pitchFamily="18" charset="0"/>
              </a:rPr>
              <a:t> – длина обрабатываемого участка гвоздя,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l-GR" sz="2000" i="1" dirty="0" smtClean="0">
                <a:latin typeface="Times New Roman" pitchFamily="18" charset="0"/>
                <a:cs typeface="Times New Roman" pitchFamily="18" charset="0"/>
              </a:rPr>
              <a:t>ρ</a:t>
            </a:r>
            <a:r>
              <a:rPr lang="ru-RU" sz="2000" i="1" baseline="-25000" dirty="0">
                <a:latin typeface="Times New Roman" pitchFamily="18" charset="0"/>
                <a:cs typeface="Times New Roman" pitchFamily="18" charset="0"/>
              </a:rPr>
              <a:t>г</a:t>
            </a:r>
            <a:r>
              <a:rPr lang="ru-RU" sz="2000" dirty="0" smtClean="0">
                <a:latin typeface="Times New Roman" pitchFamily="18" charset="0"/>
                <a:cs typeface="Times New Roman" pitchFamily="18" charset="0"/>
              </a:rPr>
              <a:t> – плотность материала гвоздя. Окончательно, выражение для подогрева гвоздя примет вид:</a:t>
            </a:r>
          </a:p>
          <a:p>
            <a:pPr algn="just">
              <a:lnSpc>
                <a:spcPct val="150000"/>
              </a:lnSpc>
            </a:pPr>
            <a:endParaRPr lang="ru-RU" sz="3200" dirty="0" smtClean="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Определим какое кол-во энергии требуется сообщить припою:</a:t>
            </a:r>
          </a:p>
          <a:p>
            <a:pPr algn="just">
              <a:lnSpc>
                <a:spcPct val="150000"/>
              </a:lnSpc>
            </a:pPr>
            <a:endParaRPr lang="ru-RU" sz="32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en-US" sz="2000" i="1" dirty="0" smtClean="0">
                <a:latin typeface="Times New Roman" pitchFamily="18" charset="0"/>
                <a:cs typeface="Times New Roman" pitchFamily="18" charset="0"/>
              </a:rPr>
              <a:t>c</a:t>
            </a:r>
            <a:r>
              <a:rPr lang="ru-RU" sz="2000" i="1" baseline="-25000" dirty="0" smtClean="0">
                <a:latin typeface="Times New Roman" pitchFamily="18" charset="0"/>
                <a:cs typeface="Times New Roman" pitchFamily="18" charset="0"/>
              </a:rPr>
              <a:t>п</a:t>
            </a:r>
            <a:r>
              <a:rPr lang="ru-RU" sz="2000" dirty="0" smtClean="0">
                <a:latin typeface="Times New Roman" pitchFamily="18" charset="0"/>
                <a:cs typeface="Times New Roman" pitchFamily="18" charset="0"/>
              </a:rPr>
              <a:t> – теплоёмкость материала припоя, </a:t>
            </a:r>
            <a:r>
              <a:rPr lang="en-US" sz="2000" dirty="0" smtClean="0">
                <a:latin typeface="Times New Roman" pitchFamily="18" charset="0"/>
                <a:cs typeface="Times New Roman" pitchFamily="18" charset="0"/>
              </a:rPr>
              <a:t>m</a:t>
            </a:r>
            <a:r>
              <a:rPr lang="ru-RU" sz="2000" dirty="0" smtClean="0">
                <a:latin typeface="Times New Roman" pitchFamily="18" charset="0"/>
                <a:cs typeface="Times New Roman" pitchFamily="18" charset="0"/>
              </a:rPr>
              <a:t>п – масса припоя, </a:t>
            </a:r>
            <a:r>
              <a:rPr lang="ru-RU" sz="2000" i="1" dirty="0" err="1" smtClean="0">
                <a:latin typeface="Times New Roman" pitchFamily="18" charset="0"/>
                <a:cs typeface="Times New Roman" pitchFamily="18" charset="0"/>
              </a:rPr>
              <a:t>Т</a:t>
            </a:r>
            <a:r>
              <a:rPr lang="ru-RU" sz="2000" i="1" baseline="-25000" dirty="0" err="1" smtClean="0">
                <a:latin typeface="Times New Roman" pitchFamily="18" charset="0"/>
                <a:cs typeface="Times New Roman" pitchFamily="18" charset="0"/>
              </a:rPr>
              <a:t>пл</a:t>
            </a:r>
            <a:r>
              <a:rPr lang="ru-RU" sz="2000" dirty="0" smtClean="0">
                <a:latin typeface="Times New Roman" pitchFamily="18" charset="0"/>
                <a:cs typeface="Times New Roman" pitchFamily="18" charset="0"/>
              </a:rPr>
              <a:t> – температура плавления припоя, </a:t>
            </a:r>
            <a:r>
              <a:rPr lang="en-US" sz="2000" i="1" dirty="0" smtClean="0">
                <a:latin typeface="Times New Roman" pitchFamily="18" charset="0"/>
                <a:cs typeface="Times New Roman" pitchFamily="18" charset="0"/>
              </a:rPr>
              <a:t>q</a:t>
            </a:r>
            <a:r>
              <a:rPr lang="ru-RU" sz="2000" dirty="0" smtClean="0">
                <a:latin typeface="Times New Roman" pitchFamily="18" charset="0"/>
                <a:cs typeface="Times New Roman" pitchFamily="18" charset="0"/>
              </a:rPr>
              <a:t> – теплота плавления припоя, </a:t>
            </a:r>
            <a:r>
              <a:rPr lang="en-US" sz="2000" i="1" dirty="0" smtClean="0">
                <a:latin typeface="Times New Roman" pitchFamily="18" charset="0"/>
                <a:cs typeface="Times New Roman" pitchFamily="18" charset="0"/>
              </a:rPr>
              <a:t>T</a:t>
            </a:r>
            <a:r>
              <a:rPr lang="en-US" sz="2000" i="1" baseline="-25000" dirty="0" smtClean="0">
                <a:latin typeface="Times New Roman" pitchFamily="18" charset="0"/>
                <a:cs typeface="Times New Roman" pitchFamily="18" charset="0"/>
              </a:rPr>
              <a:t>0</a:t>
            </a:r>
            <a:r>
              <a:rPr lang="ru-RU" sz="2000" dirty="0" smtClean="0">
                <a:latin typeface="Times New Roman" pitchFamily="18" charset="0"/>
                <a:cs typeface="Times New Roman" pitchFamily="18" charset="0"/>
              </a:rPr>
              <a:t> – начальная температура (для припоя и гвоздя одинакова)</a:t>
            </a:r>
          </a:p>
          <a:p>
            <a:pPr algn="just">
              <a:lnSpc>
                <a:spcPct val="150000"/>
              </a:lnSpc>
            </a:pPr>
            <a:endParaRPr lang="ru-RU" sz="2000" dirty="0" smtClean="0">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graphicFrame>
        <p:nvGraphicFramePr>
          <p:cNvPr id="5" name="Объект 4"/>
          <p:cNvGraphicFramePr>
            <a:graphicFrameLocks noChangeAspect="1"/>
          </p:cNvGraphicFramePr>
          <p:nvPr>
            <p:extLst>
              <p:ext uri="{D42A27DB-BD31-4B8C-83A1-F6EECF244321}">
                <p14:modId xmlns:p14="http://schemas.microsoft.com/office/powerpoint/2010/main" val="2058220137"/>
              </p:ext>
            </p:extLst>
          </p:nvPr>
        </p:nvGraphicFramePr>
        <p:xfrm>
          <a:off x="3923928" y="1107282"/>
          <a:ext cx="1539118" cy="770897"/>
        </p:xfrm>
        <a:graphic>
          <a:graphicData uri="http://schemas.openxmlformats.org/presentationml/2006/ole">
            <mc:AlternateContent xmlns:mc="http://schemas.openxmlformats.org/markup-compatibility/2006">
              <mc:Choice xmlns:v="urn:schemas-microsoft-com:vml" Requires="v">
                <p:oleObj spid="_x0000_s349215" name="Equation" r:id="rId4" imgW="912167" imgH="457164" progId="Equation.DSMT4">
                  <p:embed/>
                </p:oleObj>
              </mc:Choice>
              <mc:Fallback>
                <p:oleObj name="Equation" r:id="rId4" imgW="912167" imgH="457164" progId="Equation.DSMT4">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1107282"/>
                        <a:ext cx="1539118" cy="7708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3720992918"/>
              </p:ext>
            </p:extLst>
          </p:nvPr>
        </p:nvGraphicFramePr>
        <p:xfrm>
          <a:off x="3779912" y="3068960"/>
          <a:ext cx="1740645" cy="804664"/>
        </p:xfrm>
        <a:graphic>
          <a:graphicData uri="http://schemas.openxmlformats.org/presentationml/2006/ole">
            <mc:AlternateContent xmlns:mc="http://schemas.openxmlformats.org/markup-compatibility/2006">
              <mc:Choice xmlns:v="urn:schemas-microsoft-com:vml" Requires="v">
                <p:oleObj spid="_x0000_s349216" name="Equation" r:id="rId6" imgW="988300" imgH="457164" progId="Equation.DSMT4">
                  <p:embed/>
                </p:oleObj>
              </mc:Choice>
              <mc:Fallback>
                <p:oleObj name="Equation" r:id="rId6" imgW="988300" imgH="457164" progId="Equation.DSMT4">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912" y="3068960"/>
                        <a:ext cx="1740645" cy="804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158226810"/>
              </p:ext>
            </p:extLst>
          </p:nvPr>
        </p:nvGraphicFramePr>
        <p:xfrm>
          <a:off x="3275856" y="4509120"/>
          <a:ext cx="3264361" cy="500236"/>
        </p:xfrm>
        <a:graphic>
          <a:graphicData uri="http://schemas.openxmlformats.org/presentationml/2006/ole">
            <mc:AlternateContent xmlns:mc="http://schemas.openxmlformats.org/markup-compatibility/2006">
              <mc:Choice xmlns:v="urn:schemas-microsoft-com:vml" Requires="v">
                <p:oleObj spid="_x0000_s349217" name="Equation" r:id="rId8" imgW="1615325" imgH="247661" progId="Equation.DSMT4">
                  <p:embed/>
                </p:oleObj>
              </mc:Choice>
              <mc:Fallback>
                <p:oleObj name="Equation" r:id="rId8" imgW="1615325" imgH="247661" progId="Equation.DSMT4">
                  <p:embed/>
                  <p:pic>
                    <p:nvPicPr>
                      <p:cNvPr id="0"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5856" y="4509120"/>
                        <a:ext cx="3264361" cy="500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Технологическое направление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908720"/>
            <a:ext cx="8784976" cy="2400657"/>
          </a:xfrm>
          <a:prstGeom prst="rect">
            <a:avLst/>
          </a:prstGeom>
          <a:noFill/>
        </p:spPr>
        <p:txBody>
          <a:bodyPr wrap="square" rtlCol="0">
            <a:spAutoFit/>
          </a:bodyPr>
          <a:lstStyle/>
          <a:p>
            <a:pPr algn="just">
              <a:lnSpc>
                <a:spcPct val="150000"/>
              </a:lnSpc>
            </a:pPr>
            <a:r>
              <a:rPr lang="ru-RU" sz="2000" dirty="0" smtClean="0">
                <a:latin typeface="Times New Roman" pitchFamily="18" charset="0"/>
                <a:cs typeface="Times New Roman" pitchFamily="18" charset="0"/>
              </a:rPr>
              <a:t>Включает задачи, связанные с выбором параметров производственных (технологических)  процессов или оборудования. Например, определение параметров обработки резаньем, потребных характеристик токарного станка, технологических условий изготовления изделий из композиционных материалов и т.д.</a:t>
            </a:r>
          </a:p>
        </p:txBody>
      </p:sp>
      <p:cxnSp>
        <p:nvCxnSpPr>
          <p:cNvPr id="54" name="Gerade Verbindung 20"/>
          <p:cNvCxnSpPr/>
          <p:nvPr/>
        </p:nvCxnSpPr>
        <p:spPr>
          <a:xfrm>
            <a:off x="0" y="548680"/>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12" name="Заголовок 1"/>
          <p:cNvSpPr txBox="1">
            <a:spLocks/>
          </p:cNvSpPr>
          <p:nvPr/>
        </p:nvSpPr>
        <p:spPr>
          <a:xfrm>
            <a:off x="972108" y="3402544"/>
            <a:ext cx="7272808" cy="548680"/>
          </a:xfrm>
          <a:prstGeom prst="rect">
            <a:avLst/>
          </a:prstGeom>
        </p:spPr>
        <p:txBody>
          <a:bodyPr vert="horz" lIns="91440" tIns="45720" rIns="91440" bIns="45720" rtlCol="0" anchor="ctr">
            <a:noAutofit/>
          </a:bodyPr>
          <a:lstStyle/>
          <a:p>
            <a:pPr lvl="0" algn="ctr" fontAlgn="base">
              <a:spcBef>
                <a:spcPct val="0"/>
              </a:spcBef>
              <a:spcAft>
                <a:spcPct val="0"/>
              </a:spcAft>
            </a:pPr>
            <a:r>
              <a:rPr lang="ru-RU" sz="2400" b="1" dirty="0" smtClean="0">
                <a:latin typeface="Times New Roman" pitchFamily="18" charset="0"/>
                <a:ea typeface="Calibri" pitchFamily="34" charset="0"/>
                <a:cs typeface="Times New Roman" pitchFamily="18" charset="0"/>
              </a:rPr>
              <a:t>Исследовательское направление</a:t>
            </a:r>
            <a:endParaRPr kumimoji="0" lang="ru-RU" sz="24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endParaRPr>
          </a:p>
        </p:txBody>
      </p:sp>
      <p:cxnSp>
        <p:nvCxnSpPr>
          <p:cNvPr id="13" name="Gerade Verbindung 20"/>
          <p:cNvCxnSpPr/>
          <p:nvPr/>
        </p:nvCxnSpPr>
        <p:spPr>
          <a:xfrm>
            <a:off x="0" y="3951224"/>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79512" y="4383272"/>
            <a:ext cx="8784976" cy="1477328"/>
          </a:xfrm>
          <a:prstGeom prst="rect">
            <a:avLst/>
          </a:prstGeom>
          <a:noFill/>
        </p:spPr>
        <p:txBody>
          <a:bodyPr wrap="square" rtlCol="0">
            <a:spAutoFit/>
          </a:bodyPr>
          <a:lstStyle/>
          <a:p>
            <a:pPr algn="just">
              <a:lnSpc>
                <a:spcPct val="150000"/>
              </a:lnSpc>
            </a:pPr>
            <a:r>
              <a:rPr lang="ru-RU" sz="2000" dirty="0" smtClean="0">
                <a:latin typeface="Times New Roman" pitchFamily="18" charset="0"/>
                <a:cs typeface="Times New Roman" pitchFamily="18" charset="0"/>
              </a:rPr>
              <a:t>Включает задачи, в которых требуется получение аналитической зависимости одних величин от других, характеризующей рассматриваемую конструкцию, с учетом действующих условий. Например, задачи оптимизации.</a:t>
            </a:r>
          </a:p>
        </p:txBody>
      </p:sp>
      <p:pic>
        <p:nvPicPr>
          <p:cNvPr id="10"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a:t>
            </a:r>
            <a:r>
              <a:rPr lang="en-US" sz="2400" b="1" dirty="0" smtClean="0">
                <a:latin typeface="Times New Roman" pitchFamily="18" charset="0"/>
                <a:ea typeface="Calibri" pitchFamily="34" charset="0"/>
                <a:cs typeface="Times New Roman" pitchFamily="18" charset="0"/>
              </a:rPr>
              <a:t> </a:t>
            </a:r>
            <a:r>
              <a:rPr lang="ru-RU" sz="2400" b="1" dirty="0">
                <a:latin typeface="Times New Roman" pitchFamily="18" charset="0"/>
                <a:ea typeface="Calibri" pitchFamily="34" charset="0"/>
                <a:cs typeface="Times New Roman" pitchFamily="18" charset="0"/>
              </a:rPr>
              <a:t>(продолжение)</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30</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01609"/>
            <a:ext cx="8784976" cy="4431983"/>
          </a:xfrm>
          <a:prstGeom prst="rect">
            <a:avLst/>
          </a:prstGeom>
          <a:noFill/>
        </p:spPr>
        <p:txBody>
          <a:bodyPr wrap="square" rtlCol="0">
            <a:spAutoFit/>
          </a:bodyPr>
          <a:lstStyle/>
          <a:p>
            <a:pPr indent="457200" algn="just">
              <a:lnSpc>
                <a:spcPct val="150000"/>
              </a:lnSpc>
            </a:pPr>
            <a:r>
              <a:rPr lang="ru-RU" sz="2000" dirty="0" smtClean="0">
                <a:latin typeface="Times New Roman" pitchFamily="18" charset="0"/>
                <a:cs typeface="Times New Roman" pitchFamily="18" charset="0"/>
              </a:rPr>
              <a:t>Численно:</a:t>
            </a:r>
            <a:endParaRPr lang="en-US" sz="2000" dirty="0" smtClean="0">
              <a:latin typeface="Times New Roman" pitchFamily="18" charset="0"/>
              <a:cs typeface="Times New Roman" pitchFamily="18" charset="0"/>
            </a:endParaRPr>
          </a:p>
          <a:p>
            <a:pPr indent="457200" algn="just">
              <a:lnSpc>
                <a:spcPct val="150000"/>
              </a:lnSpc>
            </a:pPr>
            <a:endParaRPr lang="ru-RU" sz="2000" dirty="0" smtClean="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Очевидно, чтобы расплавить припой, температура гвоздя должна быть выше температуры плавления припоя, иначе по законам термодинамики передача теплоты от гвоздя к припою невозможна. Тогда количество теплоты, которое необходимо сообщить гвоздю:</a:t>
            </a:r>
            <a:endParaRPr lang="en-US" sz="2000" dirty="0" smtClean="0">
              <a:latin typeface="Times New Roman" pitchFamily="18" charset="0"/>
              <a:cs typeface="Times New Roman" pitchFamily="18" charset="0"/>
            </a:endParaRPr>
          </a:p>
          <a:p>
            <a:pPr algn="just">
              <a:lnSpc>
                <a:spcPct val="150000"/>
              </a:lnSpc>
            </a:pPr>
            <a:endParaRPr lang="ru-RU" sz="24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Тогда, зная потребное количество теплоты, можем определить сколько ударов должен сделать кузнец:</a:t>
            </a:r>
            <a:endParaRPr lang="en-US" sz="2000" dirty="0" smtClean="0">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graphicFrame>
        <p:nvGraphicFramePr>
          <p:cNvPr id="2" name="Объект 1"/>
          <p:cNvGraphicFramePr>
            <a:graphicFrameLocks noChangeAspect="1"/>
          </p:cNvGraphicFramePr>
          <p:nvPr>
            <p:extLst>
              <p:ext uri="{D42A27DB-BD31-4B8C-83A1-F6EECF244321}">
                <p14:modId xmlns:p14="http://schemas.microsoft.com/office/powerpoint/2010/main" val="1116729275"/>
              </p:ext>
            </p:extLst>
          </p:nvPr>
        </p:nvGraphicFramePr>
        <p:xfrm>
          <a:off x="1032926" y="1124744"/>
          <a:ext cx="7078148" cy="411858"/>
        </p:xfrm>
        <a:graphic>
          <a:graphicData uri="http://schemas.openxmlformats.org/presentationml/2006/ole">
            <mc:AlternateContent xmlns:mc="http://schemas.openxmlformats.org/markup-compatibility/2006">
              <mc:Choice xmlns:v="urn:schemas-microsoft-com:vml" Requires="v">
                <p:oleObj spid="_x0000_s351274" name="Equation" r:id="rId4" imgW="4256659" imgH="247661" progId="Equation.DSMT4">
                  <p:embed/>
                </p:oleObj>
              </mc:Choice>
              <mc:Fallback>
                <p:oleObj name="Equation" r:id="rId4" imgW="4256659" imgH="247661" progId="Equation.DSMT4">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926" y="1124744"/>
                        <a:ext cx="7078148" cy="4118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4015018340"/>
              </p:ext>
            </p:extLst>
          </p:nvPr>
        </p:nvGraphicFramePr>
        <p:xfrm>
          <a:off x="2979903" y="3302329"/>
          <a:ext cx="3184194" cy="774743"/>
        </p:xfrm>
        <a:graphic>
          <a:graphicData uri="http://schemas.openxmlformats.org/presentationml/2006/ole">
            <mc:AlternateContent xmlns:mc="http://schemas.openxmlformats.org/markup-compatibility/2006">
              <mc:Choice xmlns:v="urn:schemas-microsoft-com:vml" Requires="v">
                <p:oleObj spid="_x0000_s351275" name="Equation" r:id="rId6" imgW="1957208" imgH="476243" progId="Equation.DSMT4">
                  <p:embed/>
                </p:oleObj>
              </mc:Choice>
              <mc:Fallback>
                <p:oleObj name="Equation" r:id="rId6" imgW="1957208" imgH="476243" progId="Equation.DSMT4">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9903" y="3302329"/>
                        <a:ext cx="3184194" cy="7747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3841543220"/>
              </p:ext>
            </p:extLst>
          </p:nvPr>
        </p:nvGraphicFramePr>
        <p:xfrm>
          <a:off x="4067944" y="4536172"/>
          <a:ext cx="899058" cy="765036"/>
        </p:xfrm>
        <a:graphic>
          <a:graphicData uri="http://schemas.openxmlformats.org/presentationml/2006/ole">
            <mc:AlternateContent xmlns:mc="http://schemas.openxmlformats.org/markup-compatibility/2006">
              <mc:Choice xmlns:v="urn:schemas-microsoft-com:vml" Requires="v">
                <p:oleObj spid="_x0000_s351276" name="Equation" r:id="rId8" imgW="508000" imgH="431800" progId="Equation.DSMT4">
                  <p:embed/>
                </p:oleObj>
              </mc:Choice>
              <mc:Fallback>
                <p:oleObj name="Equation" r:id="rId8" imgW="508000" imgH="431800" progId="Equation.DSMT4">
                  <p:embed/>
                  <p:pic>
                    <p:nvPicPr>
                      <p:cNvPr id="0"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7944" y="4536172"/>
                        <a:ext cx="899058" cy="7650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2833435859"/>
              </p:ext>
            </p:extLst>
          </p:nvPr>
        </p:nvGraphicFramePr>
        <p:xfrm>
          <a:off x="2987824" y="5422641"/>
          <a:ext cx="3024737" cy="1318727"/>
        </p:xfrm>
        <a:graphic>
          <a:graphicData uri="http://schemas.openxmlformats.org/presentationml/2006/ole">
            <mc:AlternateContent xmlns:mc="http://schemas.openxmlformats.org/markup-compatibility/2006">
              <mc:Choice xmlns:v="urn:schemas-microsoft-com:vml" Requires="v">
                <p:oleObj spid="_x0000_s351277" name="Equation" r:id="rId10" imgW="1955800" imgH="850900" progId="Equation.DSMT4">
                  <p:embed/>
                </p:oleObj>
              </mc:Choice>
              <mc:Fallback>
                <p:oleObj name="Equation" r:id="rId10" imgW="1955800" imgH="850900" progId="Equation.DSMT4">
                  <p:embed/>
                  <p:pic>
                    <p:nvPicPr>
                      <p:cNvPr id="0"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87824" y="5422641"/>
                        <a:ext cx="3024737" cy="13187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1170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a:t>
            </a:r>
            <a:r>
              <a:rPr lang="en-US" sz="2400" b="1" dirty="0" smtClean="0">
                <a:latin typeface="Times New Roman" pitchFamily="18" charset="0"/>
                <a:ea typeface="Calibri" pitchFamily="34" charset="0"/>
                <a:cs typeface="Times New Roman" pitchFamily="18" charset="0"/>
              </a:rPr>
              <a:t> </a:t>
            </a:r>
            <a:r>
              <a:rPr lang="ru-RU" sz="2400" b="1" dirty="0">
                <a:latin typeface="Times New Roman" pitchFamily="18" charset="0"/>
                <a:ea typeface="Calibri" pitchFamily="34" charset="0"/>
                <a:cs typeface="Times New Roman" pitchFamily="18" charset="0"/>
              </a:rPr>
              <a:t>(продолжение)</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31</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01609"/>
            <a:ext cx="8784976" cy="5170646"/>
          </a:xfrm>
          <a:prstGeom prst="rect">
            <a:avLst/>
          </a:prstGeom>
          <a:noFill/>
        </p:spPr>
        <p:txBody>
          <a:bodyPr wrap="square" rtlCol="0">
            <a:spAutoFit/>
          </a:bodyPr>
          <a:lstStyle/>
          <a:p>
            <a:pPr indent="457200" algn="just">
              <a:lnSpc>
                <a:spcPct val="150000"/>
              </a:lnSpc>
            </a:pPr>
            <a:r>
              <a:rPr lang="ru-RU" sz="2000" dirty="0" smtClean="0">
                <a:latin typeface="Times New Roman" pitchFamily="18" charset="0"/>
                <a:cs typeface="Times New Roman" pitchFamily="18" charset="0"/>
              </a:rPr>
              <a:t>Численно:</a:t>
            </a:r>
          </a:p>
          <a:p>
            <a:pPr indent="457200" algn="just">
              <a:lnSpc>
                <a:spcPct val="150000"/>
              </a:lnSpc>
            </a:pPr>
            <a:endParaRPr lang="en-US" sz="5400" dirty="0" smtClean="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Поскольку число ударов, которые должен сделать кузнец, должно быть натуральным числом, то полученное значение округляем в большую сторону</a:t>
            </a:r>
            <a:r>
              <a:rPr lang="ru-RU" sz="2000" dirty="0">
                <a:latin typeface="Times New Roman" pitchFamily="18" charset="0"/>
                <a:cs typeface="Times New Roman" pitchFamily="18" charset="0"/>
              </a:rPr>
              <a:t>. Окончательно:</a:t>
            </a:r>
          </a:p>
          <a:p>
            <a:pPr indent="457200" algn="just">
              <a:lnSpc>
                <a:spcPct val="150000"/>
              </a:lnSpc>
            </a:pPr>
            <a:endParaRPr lang="en-US" sz="1400" dirty="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Определим температуру, до которой нагреется гвоздь:</a:t>
            </a:r>
            <a:endParaRPr lang="en-US" sz="2000" dirty="0" smtClean="0">
              <a:latin typeface="Times New Roman" pitchFamily="18" charset="0"/>
              <a:cs typeface="Times New Roman" pitchFamily="18" charset="0"/>
            </a:endParaRPr>
          </a:p>
          <a:p>
            <a:pPr indent="457200" algn="just">
              <a:lnSpc>
                <a:spcPct val="150000"/>
              </a:lnSpc>
            </a:pPr>
            <a:endParaRPr lang="ru-RU" sz="3200" dirty="0" smtClean="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Численно:</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1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3270179766"/>
              </p:ext>
            </p:extLst>
          </p:nvPr>
        </p:nvGraphicFramePr>
        <p:xfrm>
          <a:off x="1619672" y="1052736"/>
          <a:ext cx="6203325" cy="1368152"/>
        </p:xfrm>
        <a:graphic>
          <a:graphicData uri="http://schemas.openxmlformats.org/presentationml/2006/ole">
            <mc:AlternateContent xmlns:mc="http://schemas.openxmlformats.org/markup-compatibility/2006">
              <mc:Choice xmlns:v="urn:schemas-microsoft-com:vml" Requires="v">
                <p:oleObj spid="_x0000_s352292" name="Equation" r:id="rId4" imgW="3800575" imgH="838015" progId="Equation.DSMT4">
                  <p:embed/>
                </p:oleObj>
              </mc:Choice>
              <mc:Fallback>
                <p:oleObj name="Equation" r:id="rId4" imgW="3800575" imgH="838015" progId="Equation.DSMT4">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052736"/>
                        <a:ext cx="6203325" cy="1368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923734055"/>
              </p:ext>
            </p:extLst>
          </p:nvPr>
        </p:nvGraphicFramePr>
        <p:xfrm>
          <a:off x="4067945" y="3645024"/>
          <a:ext cx="896350" cy="360040"/>
        </p:xfrm>
        <a:graphic>
          <a:graphicData uri="http://schemas.openxmlformats.org/presentationml/2006/ole">
            <mc:AlternateContent xmlns:mc="http://schemas.openxmlformats.org/markup-compatibility/2006">
              <mc:Choice xmlns:v="urn:schemas-microsoft-com:vml" Requires="v">
                <p:oleObj spid="_x0000_s352293" name="Equation" r:id="rId6" imgW="379950" imgH="152268" progId="Equation.DSMT4">
                  <p:embed/>
                </p:oleObj>
              </mc:Choice>
              <mc:Fallback>
                <p:oleObj name="Equation" r:id="rId6" imgW="379950" imgH="152268" progId="Equation.DSMT4">
                  <p:embed/>
                  <p:pic>
                    <p:nvPicPr>
                      <p:cNvPr id="0"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7945" y="3645024"/>
                        <a:ext cx="896350" cy="360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1743704204"/>
              </p:ext>
            </p:extLst>
          </p:nvPr>
        </p:nvGraphicFramePr>
        <p:xfrm>
          <a:off x="2627784" y="4506364"/>
          <a:ext cx="3535400" cy="794844"/>
        </p:xfrm>
        <a:graphic>
          <a:graphicData uri="http://schemas.openxmlformats.org/presentationml/2006/ole">
            <mc:AlternateContent xmlns:mc="http://schemas.openxmlformats.org/markup-compatibility/2006">
              <mc:Choice xmlns:v="urn:schemas-microsoft-com:vml" Requires="v">
                <p:oleObj spid="_x0000_s352294" name="Equation" r:id="rId8" imgW="2033342" imgH="457164" progId="Equation.DSMT4">
                  <p:embed/>
                </p:oleObj>
              </mc:Choice>
              <mc:Fallback>
                <p:oleObj name="Equation" r:id="rId8" imgW="2033342" imgH="457164" progId="Equation.DSMT4">
                  <p:embed/>
                  <p:pic>
                    <p:nvPicPr>
                      <p:cNvPr id="0"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7784" y="4506364"/>
                        <a:ext cx="3535400" cy="7948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424646715"/>
              </p:ext>
            </p:extLst>
          </p:nvPr>
        </p:nvGraphicFramePr>
        <p:xfrm>
          <a:off x="2043020" y="5772255"/>
          <a:ext cx="5070965" cy="744857"/>
        </p:xfrm>
        <a:graphic>
          <a:graphicData uri="http://schemas.openxmlformats.org/presentationml/2006/ole">
            <mc:AlternateContent xmlns:mc="http://schemas.openxmlformats.org/markup-compatibility/2006">
              <mc:Choice xmlns:v="urn:schemas-microsoft-com:vml" Requires="v">
                <p:oleObj spid="_x0000_s352295" name="Equation" r:id="rId10" imgW="2983576" imgH="438086" progId="Equation.DSMT4">
                  <p:embed/>
                </p:oleObj>
              </mc:Choice>
              <mc:Fallback>
                <p:oleObj name="Equation" r:id="rId10" imgW="2983576" imgH="438086" progId="Equation.DSMT4">
                  <p:embed/>
                  <p:pic>
                    <p:nvPicPr>
                      <p:cNvPr id="0"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43020" y="5772255"/>
                        <a:ext cx="5070965" cy="7448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69211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Условие </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32</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92247"/>
            <a:ext cx="8784976" cy="6077113"/>
          </a:xfrm>
          <a:prstGeom prst="rect">
            <a:avLst/>
          </a:prstGeom>
          <a:noFill/>
        </p:spPr>
        <p:txBody>
          <a:bodyPr wrap="square" rtlCol="0">
            <a:spAutoFit/>
          </a:bodyPr>
          <a:lstStyle/>
          <a:p>
            <a:pPr indent="457200" algn="just">
              <a:lnSpc>
                <a:spcPct val="140000"/>
              </a:lnSpc>
            </a:pPr>
            <a:r>
              <a:rPr lang="ru-RU" sz="2000" dirty="0" smtClean="0">
                <a:latin typeface="Times New Roman" pitchFamily="18" charset="0"/>
                <a:cs typeface="Times New Roman" pitchFamily="18" charset="0"/>
              </a:rPr>
              <a:t>Для изготовления стеклопластиковых труб проводится намотка на  оправку (форму) ткани из тонких стеклянных нитей, пропитанной связующим (жидкий материал, превращающийся в пластмассу  под воздействием физических или химических факторов). После этого проводится отверждение связующего. В качестве связующего используется  двухкомпонентный состав, состоящий из двух объемных долей эпоксидной смолы и одной объемной доли отвердителя. </a:t>
            </a:r>
          </a:p>
          <a:p>
            <a:pPr indent="457200" algn="just">
              <a:lnSpc>
                <a:spcPct val="140000"/>
              </a:lnSpc>
            </a:pPr>
            <a:r>
              <a:rPr lang="ru-RU" sz="2000" dirty="0" smtClean="0">
                <a:latin typeface="Times New Roman" pitchFamily="18" charset="0"/>
                <a:cs typeface="Times New Roman" pitchFamily="18" charset="0"/>
              </a:rPr>
              <a:t>Плотность обоих компонентов составляет 1200 кг/м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 Стеклянная ткань (плотность материала 2500 кг/м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 имеет толщину 0.2 мм,  а нити занимают 20% её объема.</a:t>
            </a:r>
          </a:p>
          <a:p>
            <a:pPr indent="457200" algn="just">
              <a:lnSpc>
                <a:spcPct val="140000"/>
              </a:lnSpc>
            </a:pPr>
            <a:r>
              <a:rPr lang="ru-RU" sz="2000" dirty="0" smtClean="0">
                <a:latin typeface="Times New Roman" pitchFamily="18" charset="0"/>
                <a:cs typeface="Times New Roman" pitchFamily="18" charset="0"/>
              </a:rPr>
              <a:t>Для подготовки пропитанной ткани компоненты связующего  из двух емкостей под давлением подаются в смеситель, после чего  в пропиточную ванну, где происходит пропитка ткани и отжим избыточного связующего перед намоткой.</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Условие (продолжение) </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33</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48680"/>
            <a:ext cx="8784976" cy="6217087"/>
          </a:xfrm>
          <a:prstGeom prst="rect">
            <a:avLst/>
          </a:prstGeom>
          <a:noFill/>
        </p:spPr>
        <p:txBody>
          <a:bodyPr wrap="square" rtlCol="0">
            <a:spAutoFit/>
          </a:bodyPr>
          <a:lstStyle/>
          <a:p>
            <a:pPr algn="just">
              <a:lnSpc>
                <a:spcPct val="135000"/>
              </a:lnSpc>
            </a:pPr>
            <a:r>
              <a:rPr lang="ru-RU" sz="2000" b="1" dirty="0" smtClean="0">
                <a:latin typeface="Times New Roman" pitchFamily="18" charset="0"/>
                <a:cs typeface="Times New Roman" pitchFamily="18" charset="0"/>
              </a:rPr>
              <a:t>Вопросы:</a:t>
            </a:r>
          </a:p>
          <a:p>
            <a:pPr marL="538163" indent="-538163" algn="just">
              <a:lnSpc>
                <a:spcPct val="135000"/>
              </a:lnSpc>
              <a:tabLst>
                <a:tab pos="538163" algn="l"/>
              </a:tabLst>
            </a:pPr>
            <a:r>
              <a:rPr lang="ru-RU" sz="2000" dirty="0" smtClean="0">
                <a:latin typeface="Times New Roman" pitchFamily="18" charset="0"/>
                <a:cs typeface="Times New Roman" pitchFamily="18" charset="0"/>
              </a:rPr>
              <a:t>1)	Каков необходимый расход компонентов связующего (в кг/с) для производства стеклопластиковой трубы средним диаметром 100 мм с толщиной стенки 2 мм, если производительность завода составляет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100 м/час.</a:t>
            </a:r>
          </a:p>
          <a:p>
            <a:pPr marL="538163" indent="-538163" algn="just">
              <a:lnSpc>
                <a:spcPct val="135000"/>
              </a:lnSpc>
              <a:tabLst>
                <a:tab pos="538163" algn="l"/>
              </a:tabLst>
            </a:pPr>
            <a:r>
              <a:rPr lang="ru-RU" sz="2000" dirty="0" smtClean="0">
                <a:latin typeface="Times New Roman" pitchFamily="18" charset="0"/>
                <a:cs typeface="Times New Roman" pitchFamily="18" charset="0"/>
              </a:rPr>
              <a:t>2)	Определите диаметры отверстий для подачи смолы и отвердителя, если избыточное давление подачи составляет 2 атм.</a:t>
            </a:r>
          </a:p>
          <a:p>
            <a:pPr marL="538163" indent="-538163" algn="just">
              <a:lnSpc>
                <a:spcPct val="135000"/>
              </a:lnSpc>
              <a:buAutoNum type="arabicParenR" startAt="3"/>
              <a:tabLst>
                <a:tab pos="538163" algn="l"/>
              </a:tabLst>
            </a:pPr>
            <a:r>
              <a:rPr lang="ru-RU" sz="2000" dirty="0" smtClean="0">
                <a:latin typeface="Times New Roman" pitchFamily="18" charset="0"/>
                <a:cs typeface="Times New Roman" pitchFamily="18" charset="0"/>
              </a:rPr>
              <a:t>Определите массу 1 метра трубы.</a:t>
            </a:r>
          </a:p>
          <a:p>
            <a:pPr marL="538163" indent="-538163" algn="just">
              <a:lnSpc>
                <a:spcPct val="135000"/>
              </a:lnSpc>
              <a:tabLst>
                <a:tab pos="538163" algn="l"/>
              </a:tabLst>
            </a:pPr>
            <a:endParaRPr lang="ru-RU" sz="2000" dirty="0" smtClean="0">
              <a:latin typeface="Times New Roman" pitchFamily="18" charset="0"/>
              <a:cs typeface="Times New Roman" pitchFamily="18" charset="0"/>
            </a:endParaRPr>
          </a:p>
          <a:p>
            <a:pPr algn="just">
              <a:lnSpc>
                <a:spcPct val="135000"/>
              </a:lnSpc>
            </a:pPr>
            <a:r>
              <a:rPr lang="ru-RU" sz="2000" b="1" dirty="0" smtClean="0">
                <a:latin typeface="Times New Roman" pitchFamily="18" charset="0"/>
                <a:cs typeface="Times New Roman" pitchFamily="18" charset="0"/>
              </a:rPr>
              <a:t>Дополнительные сведения: </a:t>
            </a:r>
            <a:r>
              <a:rPr lang="ru-RU" sz="2000" dirty="0" smtClean="0">
                <a:latin typeface="Times New Roman" pitchFamily="18" charset="0"/>
                <a:cs typeface="Times New Roman" pitchFamily="18" charset="0"/>
              </a:rPr>
              <a:t>объёмный расход жидкости через отверстие в первом приближении может быть определён по формуле</a:t>
            </a:r>
          </a:p>
          <a:p>
            <a:pPr indent="5019675" algn="just">
              <a:lnSpc>
                <a:spcPct val="135000"/>
              </a:lnSpc>
              <a:spcBef>
                <a:spcPts val="1200"/>
              </a:spcBef>
              <a:spcAft>
                <a:spcPts val="1200"/>
              </a:spcAft>
            </a:pPr>
            <a:r>
              <a:rPr lang="ru-RU" sz="2000" dirty="0" smtClean="0">
                <a:latin typeface="Times New Roman" pitchFamily="18" charset="0"/>
                <a:cs typeface="Times New Roman" pitchFamily="18" charset="0"/>
              </a:rPr>
              <a:t>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/с</a:t>
            </a:r>
          </a:p>
          <a:p>
            <a:pPr algn="just">
              <a:lnSpc>
                <a:spcPct val="135000"/>
              </a:lnSpc>
            </a:pPr>
            <a:r>
              <a:rPr lang="ru-RU" sz="2000" dirty="0" smtClean="0">
                <a:latin typeface="Times New Roman" pitchFamily="18" charset="0"/>
                <a:cs typeface="Times New Roman" pitchFamily="18" charset="0"/>
              </a:rPr>
              <a:t>где </a:t>
            </a:r>
            <a:r>
              <a:rPr lang="en-US" sz="2000" i="1"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 </a:t>
            </a:r>
            <a:r>
              <a:rPr lang="ru-RU" sz="2000" dirty="0" smtClean="0">
                <a:latin typeface="Times New Roman" pitchFamily="18" charset="0"/>
                <a:cs typeface="Times New Roman" pitchFamily="18" charset="0"/>
              </a:rPr>
              <a:t>площадь сечения отверстия, </a:t>
            </a:r>
            <a:r>
              <a:rPr lang="el-GR" sz="2000" dirty="0" smtClean="0">
                <a:latin typeface="Times New Roman" pitchFamily="18" charset="0"/>
                <a:cs typeface="Times New Roman" pitchFamily="18" charset="0"/>
              </a:rPr>
              <a:t>Δ</a:t>
            </a:r>
            <a:r>
              <a:rPr lang="en-US" sz="2000" i="1" dirty="0" smtClean="0">
                <a:latin typeface="Times New Roman" pitchFamily="18" charset="0"/>
                <a:cs typeface="Times New Roman" pitchFamily="18" charset="0"/>
              </a:rPr>
              <a:t>p</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избыточное давление в ёмкости с жидкостью, </a:t>
            </a:r>
            <a:r>
              <a:rPr lang="el-GR" sz="2000" i="1" dirty="0" smtClean="0">
                <a:latin typeface="Times New Roman" pitchFamily="18" charset="0"/>
                <a:cs typeface="Times New Roman" pitchFamily="18" charset="0"/>
              </a:rPr>
              <a:t>ρ</a:t>
            </a:r>
            <a:r>
              <a:rPr lang="ru-RU" sz="2000" dirty="0" smtClean="0">
                <a:latin typeface="Times New Roman" pitchFamily="18" charset="0"/>
                <a:cs typeface="Times New Roman" pitchFamily="18" charset="0"/>
              </a:rPr>
              <a:t> – плотность жидкости.</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65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65217" name="Object 1"/>
          <p:cNvGraphicFramePr>
            <a:graphicFrameLocks noChangeAspect="1"/>
          </p:cNvGraphicFramePr>
          <p:nvPr/>
        </p:nvGraphicFramePr>
        <p:xfrm>
          <a:off x="3851275" y="5157788"/>
          <a:ext cx="1408113" cy="701675"/>
        </p:xfrm>
        <a:graphic>
          <a:graphicData uri="http://schemas.openxmlformats.org/presentationml/2006/ole">
            <mc:AlternateContent xmlns:mc="http://schemas.openxmlformats.org/markup-compatibility/2006">
              <mc:Choice xmlns:v="urn:schemas-microsoft-com:vml" Requires="v">
                <p:oleObj spid="_x0000_s265247" name="Equation" r:id="rId4" imgW="939800" imgH="469900" progId="Equation.DSMT4">
                  <p:embed/>
                </p:oleObj>
              </mc:Choice>
              <mc:Fallback>
                <p:oleObj name="Equation" r:id="rId4" imgW="939800" imgH="469900" progId="Equation.DSMT4">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5157788"/>
                        <a:ext cx="1408113"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34</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6107891"/>
          </a:xfrm>
          <a:prstGeom prst="rect">
            <a:avLst/>
          </a:prstGeom>
          <a:noFill/>
        </p:spPr>
        <p:txBody>
          <a:bodyPr wrap="square" rtlCol="0">
            <a:spAutoFit/>
          </a:bodyPr>
          <a:lstStyle/>
          <a:p>
            <a:pPr algn="just">
              <a:lnSpc>
                <a:spcPct val="150000"/>
              </a:lnSpc>
              <a:spcBef>
                <a:spcPts val="600"/>
              </a:spcBef>
            </a:pPr>
            <a:r>
              <a:rPr lang="ru-RU" sz="2000" b="1" dirty="0" smtClean="0">
                <a:latin typeface="Times New Roman" pitchFamily="18" charset="0"/>
                <a:cs typeface="Times New Roman" pitchFamily="18" charset="0"/>
              </a:rPr>
              <a:t>Выделение физических процессов:</a:t>
            </a:r>
          </a:p>
          <a:p>
            <a:pPr indent="457200" algn="just">
              <a:lnSpc>
                <a:spcPct val="140000"/>
              </a:lnSpc>
            </a:pPr>
            <a:r>
              <a:rPr lang="ru-RU" sz="2000" dirty="0" smtClean="0">
                <a:latin typeface="Times New Roman" pitchFamily="18" charset="0"/>
                <a:cs typeface="Times New Roman" pitchFamily="18" charset="0"/>
              </a:rPr>
              <a:t>Прежде всего, указанные материалы расходуются на формирование трубы – то есть заполнение объема её стенки. Зная поперечные размеры трубы можно определить площадь сечения (и объем материала, расходуемый на изготовление 1 метра трубы).</a:t>
            </a:r>
          </a:p>
          <a:p>
            <a:pPr indent="457200" algn="just">
              <a:lnSpc>
                <a:spcPct val="140000"/>
              </a:lnSpc>
            </a:pPr>
            <a:r>
              <a:rPr lang="ru-RU" sz="2000" dirty="0" smtClean="0">
                <a:latin typeface="Times New Roman" pitchFamily="18" charset="0"/>
                <a:cs typeface="Times New Roman" pitchFamily="18" charset="0"/>
              </a:rPr>
              <a:t>Зная производительность завода (в погонных метрах трубы за единицу времени) и площадь сечения трубы – можно определить суммарный объемный расход материала. Зная объемные доли компонентов (ткани и связующего) можно определить их объемные расходы, а зная их плотности – и массовые расходы.</a:t>
            </a:r>
          </a:p>
          <a:p>
            <a:pPr indent="457200" algn="just">
              <a:lnSpc>
                <a:spcPct val="140000"/>
              </a:lnSpc>
            </a:pPr>
            <a:r>
              <a:rPr lang="ru-RU" sz="2000" dirty="0" smtClean="0">
                <a:latin typeface="Times New Roman" pitchFamily="18" charset="0"/>
                <a:cs typeface="Times New Roman" pitchFamily="18" charset="0"/>
              </a:rPr>
              <a:t>Зная толщину стенки и толщину стеклянной ткани (условно несжимаемой) можно определить количество слоев в трубе и, следовательно, необходимую площадь ткани для изготовления 1 п.м. трубы. А зная производительность завода – общий расход в м</a:t>
            </a:r>
            <a:r>
              <a:rPr lang="ru-RU" sz="2000" baseline="30000" dirty="0" smtClean="0">
                <a:latin typeface="Times New Roman" pitchFamily="18" charset="0"/>
                <a:cs typeface="Times New Roman" pitchFamily="18" charset="0"/>
              </a:rPr>
              <a:t>2</a:t>
            </a:r>
            <a:r>
              <a:rPr lang="ru-RU" sz="2000" dirty="0" smtClean="0">
                <a:latin typeface="Times New Roman" pitchFamily="18" charset="0"/>
                <a:cs typeface="Times New Roman" pitchFamily="18" charset="0"/>
              </a:rPr>
              <a:t>/с.</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35</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4862870"/>
          </a:xfrm>
          <a:prstGeom prst="rect">
            <a:avLst/>
          </a:prstGeom>
          <a:noFill/>
        </p:spPr>
        <p:txBody>
          <a:bodyPr wrap="square" rtlCol="0">
            <a:spAutoFit/>
          </a:bodyPr>
          <a:lstStyle/>
          <a:p>
            <a:pPr marL="179388" indent="-179388" algn="just">
              <a:lnSpc>
                <a:spcPct val="150000"/>
              </a:lnSpc>
              <a:spcBef>
                <a:spcPts val="600"/>
              </a:spcBef>
              <a:buFont typeface="Arial" pitchFamily="34" charset="0"/>
              <a:buChar char="•"/>
            </a:pPr>
            <a:r>
              <a:rPr lang="ru-RU" sz="2000" dirty="0" smtClean="0">
                <a:latin typeface="Times New Roman" pitchFamily="18" charset="0"/>
                <a:cs typeface="Times New Roman" pitchFamily="18" charset="0"/>
              </a:rPr>
              <a:t>Расход ткани и массовые расходы компонентов связующего являются ответом на вопрос №1.</a:t>
            </a:r>
          </a:p>
          <a:p>
            <a:pPr marL="179388" indent="-179388" algn="just">
              <a:lnSpc>
                <a:spcPct val="150000"/>
              </a:lnSpc>
              <a:spcBef>
                <a:spcPts val="600"/>
              </a:spcBef>
              <a:buFont typeface="Arial" pitchFamily="34" charset="0"/>
              <a:buChar char="•"/>
            </a:pPr>
            <a:r>
              <a:rPr lang="ru-RU" sz="2000" dirty="0" smtClean="0">
                <a:latin typeface="Times New Roman" pitchFamily="18" charset="0"/>
                <a:cs typeface="Times New Roman" pitchFamily="18" charset="0"/>
              </a:rPr>
              <a:t>Из формулы для объемного расхода жидкости, зная плотность материалов и избыточное давление подачи, можно определить площади (а значит и диаметры) отверстий, что является ответом на вопрос №2.</a:t>
            </a:r>
          </a:p>
          <a:p>
            <a:pPr marL="179388" indent="-179388" algn="just">
              <a:lnSpc>
                <a:spcPct val="150000"/>
              </a:lnSpc>
              <a:spcBef>
                <a:spcPts val="600"/>
              </a:spcBef>
              <a:buFont typeface="Arial" pitchFamily="34" charset="0"/>
              <a:buChar char="•"/>
            </a:pPr>
            <a:r>
              <a:rPr lang="ru-RU" sz="2000" dirty="0" smtClean="0">
                <a:latin typeface="Times New Roman" pitchFamily="18" charset="0"/>
                <a:cs typeface="Times New Roman" pitchFamily="18" charset="0"/>
              </a:rPr>
              <a:t>Стеклянная ткань является несжимаемой, но слои ложатся один на другой без зазора. То есть в намотанной на оправку ткани 20% объема занимает стекло, а остальные 80% объема – связующее. Исходя из плотностей материалов, можно найти массу 1 п.м. трубы, что является ответом на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вопрос №3.</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36</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 name="Рисунок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836712"/>
            <a:ext cx="6696744" cy="563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37</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6170920"/>
          </a:xfrm>
          <a:prstGeom prst="rect">
            <a:avLst/>
          </a:prstGeom>
          <a:noFill/>
        </p:spPr>
        <p:txBody>
          <a:bodyPr wrap="square" rtlCol="0">
            <a:spAutoFit/>
          </a:bodyPr>
          <a:lstStyle/>
          <a:p>
            <a:pPr algn="just">
              <a:lnSpc>
                <a:spcPct val="150000"/>
              </a:lnSpc>
              <a:spcBef>
                <a:spcPts val="600"/>
              </a:spcBef>
            </a:pPr>
            <a:r>
              <a:rPr lang="ru-RU" sz="2000" i="1" dirty="0" smtClean="0">
                <a:latin typeface="Times New Roman" pitchFamily="18" charset="0"/>
                <a:cs typeface="Times New Roman" pitchFamily="18" charset="0"/>
              </a:rPr>
              <a:t>Формализация физических процессов и подготовка системы уравнений, фактически, в данном примере свернуты в один пункт, ввиду отсутствия жесткой последовательности расчетов:</a:t>
            </a:r>
          </a:p>
          <a:p>
            <a:pPr algn="just">
              <a:lnSpc>
                <a:spcPct val="150000"/>
              </a:lnSpc>
              <a:spcBef>
                <a:spcPts val="600"/>
              </a:spcBef>
            </a:pPr>
            <a:r>
              <a:rPr lang="ru-RU" sz="2000" dirty="0" smtClean="0">
                <a:latin typeface="Times New Roman" pitchFamily="18" charset="0"/>
                <a:cs typeface="Times New Roman" pitchFamily="18" charset="0"/>
              </a:rPr>
              <a:t>Площадь сечения материала трубы составляет:</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где </a:t>
            </a:r>
            <a:r>
              <a:rPr lang="en-US" sz="2000" i="1" dirty="0" smtClean="0">
                <a:latin typeface="Times New Roman" pitchFamily="18" charset="0"/>
                <a:cs typeface="Times New Roman" pitchFamily="18" charset="0"/>
              </a:rPr>
              <a:t>D</a:t>
            </a:r>
            <a:r>
              <a:rPr lang="ru-RU" sz="2000" dirty="0" smtClean="0">
                <a:latin typeface="Times New Roman" pitchFamily="18" charset="0"/>
                <a:cs typeface="Times New Roman" pitchFamily="18" charset="0"/>
              </a:rPr>
              <a:t> и </a:t>
            </a:r>
            <a:r>
              <a:rPr lang="en-US" sz="2000" i="1" dirty="0" smtClean="0">
                <a:latin typeface="Times New Roman" pitchFamily="18" charset="0"/>
                <a:cs typeface="Times New Roman" pitchFamily="18" charset="0"/>
              </a:rPr>
              <a:t>d</a:t>
            </a:r>
            <a:r>
              <a:rPr lang="ru-RU" sz="2000" dirty="0" smtClean="0">
                <a:latin typeface="Times New Roman" pitchFamily="18" charset="0"/>
                <a:cs typeface="Times New Roman" pitchFamily="18" charset="0"/>
              </a:rPr>
              <a:t> – внешний и внутренний диаметры трубы соответственно.</a:t>
            </a:r>
          </a:p>
          <a:p>
            <a:pPr algn="just">
              <a:lnSpc>
                <a:spcPct val="150000"/>
              </a:lnSpc>
              <a:spcBef>
                <a:spcPts val="600"/>
              </a:spcBef>
            </a:pPr>
            <a:r>
              <a:rPr lang="ru-RU" sz="2000" dirty="0" smtClean="0">
                <a:latin typeface="Times New Roman" pitchFamily="18" charset="0"/>
                <a:cs typeface="Times New Roman" pitchFamily="18" charset="0"/>
              </a:rPr>
              <a:t>Объемный расход материала трубы составляет</a:t>
            </a:r>
            <a:endParaRPr lang="en-US" sz="2000" dirty="0" smtClean="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где </a:t>
            </a:r>
            <a:r>
              <a:rPr lang="ru-RU" sz="2000" i="1" dirty="0" smtClean="0">
                <a:latin typeface="Times New Roman" pitchFamily="18" charset="0"/>
                <a:cs typeface="Times New Roman" pitchFamily="18" charset="0"/>
              </a:rPr>
              <a:t>L/T</a:t>
            </a:r>
            <a:r>
              <a:rPr lang="ru-RU" sz="2000" dirty="0" smtClean="0">
                <a:latin typeface="Times New Roman" pitchFamily="18" charset="0"/>
                <a:cs typeface="Times New Roman" pitchFamily="18" charset="0"/>
              </a:rPr>
              <a:t> = 100 п.м/час – производительность завода. Для приведения параметров к системе СИ разделим объемный расход на количество секунд в часе:</a:t>
            </a:r>
            <a:endParaRPr lang="en-US" sz="2000" dirty="0" smtClean="0">
              <a:latin typeface="Times New Roman" pitchFamily="18" charset="0"/>
              <a:cs typeface="Times New Roman" pitchFamily="18" charset="0"/>
            </a:endParaRPr>
          </a:p>
          <a:p>
            <a:pPr indent="4930775" algn="just">
              <a:lnSpc>
                <a:spcPct val="150000"/>
              </a:lnSpc>
            </a:pPr>
            <a:r>
              <a:rPr lang="ru-RU" sz="2000" dirty="0" smtClean="0">
                <a:latin typeface="Times New Roman" pitchFamily="18" charset="0"/>
                <a:cs typeface="Times New Roman" pitchFamily="18" charset="0"/>
              </a:rPr>
              <a:t>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/с</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67266" name="Object 2"/>
          <p:cNvGraphicFramePr>
            <a:graphicFrameLocks noChangeAspect="1"/>
          </p:cNvGraphicFramePr>
          <p:nvPr/>
        </p:nvGraphicFramePr>
        <p:xfrm>
          <a:off x="3418507" y="2708275"/>
          <a:ext cx="2233613" cy="433388"/>
        </p:xfrm>
        <a:graphic>
          <a:graphicData uri="http://schemas.openxmlformats.org/presentationml/2006/ole">
            <mc:AlternateContent xmlns:mc="http://schemas.openxmlformats.org/markup-compatibility/2006">
              <mc:Choice xmlns:v="urn:schemas-microsoft-com:vml" Requires="v">
                <p:oleObj spid="_x0000_s267356" name="Equation" r:id="rId4" imgW="1181100" imgH="228600" progId="Equation.DSMT4">
                  <p:embed/>
                </p:oleObj>
              </mc:Choice>
              <mc:Fallback>
                <p:oleObj name="Equation" r:id="rId4" imgW="1181100" imgH="228600" progId="Equation.DSMT4">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8507" y="2708275"/>
                        <a:ext cx="2233613"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7267" name="Object 3"/>
          <p:cNvGraphicFramePr>
            <a:graphicFrameLocks noChangeAspect="1"/>
          </p:cNvGraphicFramePr>
          <p:nvPr/>
        </p:nvGraphicFramePr>
        <p:xfrm>
          <a:off x="3923928" y="4196042"/>
          <a:ext cx="1008112" cy="679380"/>
        </p:xfrm>
        <a:graphic>
          <a:graphicData uri="http://schemas.openxmlformats.org/presentationml/2006/ole">
            <mc:AlternateContent xmlns:mc="http://schemas.openxmlformats.org/markup-compatibility/2006">
              <mc:Choice xmlns:v="urn:schemas-microsoft-com:vml" Requires="v">
                <p:oleObj spid="_x0000_s267357" name="Equation" r:id="rId6" imgW="583947" imgH="393529" progId="Equation.DSMT4">
                  <p:embed/>
                </p:oleObj>
              </mc:Choice>
              <mc:Fallback>
                <p:oleObj name="Equation" r:id="rId6" imgW="583947" imgH="393529" progId="Equation.DSMT4">
                  <p:embed/>
                  <p:pic>
                    <p:nvPicPr>
                      <p:cNvPr id="0" name="Picture 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8" y="4196042"/>
                        <a:ext cx="1008112" cy="6793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7268" name="Object 4"/>
          <p:cNvGraphicFramePr>
            <a:graphicFrameLocks noChangeAspect="1"/>
          </p:cNvGraphicFramePr>
          <p:nvPr/>
        </p:nvGraphicFramePr>
        <p:xfrm>
          <a:off x="3923928" y="6093296"/>
          <a:ext cx="1170711" cy="648072"/>
        </p:xfrm>
        <a:graphic>
          <a:graphicData uri="http://schemas.openxmlformats.org/presentationml/2006/ole">
            <mc:AlternateContent xmlns:mc="http://schemas.openxmlformats.org/markup-compatibility/2006">
              <mc:Choice xmlns:v="urn:schemas-microsoft-com:vml" Requires="v">
                <p:oleObj spid="_x0000_s267358" name="Equation" r:id="rId8" imgW="710891" imgH="393529" progId="Equation.DSMT4">
                  <p:embed/>
                </p:oleObj>
              </mc:Choice>
              <mc:Fallback>
                <p:oleObj name="Equation" r:id="rId8" imgW="710891" imgH="393529" progId="Equation.DSMT4">
                  <p:embed/>
                  <p:pic>
                    <p:nvPicPr>
                      <p:cNvPr id="0" name="Picture 7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3928" y="6093296"/>
                        <a:ext cx="1170711"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38</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5709255"/>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Объем </a:t>
            </a:r>
            <a:r>
              <a:rPr lang="ru-RU" sz="2000" i="1" dirty="0" err="1" smtClean="0">
                <a:latin typeface="Times New Roman" pitchFamily="18" charset="0"/>
                <a:cs typeface="Times New Roman" pitchFamily="18" charset="0"/>
              </a:rPr>
              <a:t>l</a:t>
            </a:r>
            <a:r>
              <a:rPr lang="ru-RU" sz="2000" dirty="0" smtClean="0">
                <a:latin typeface="Times New Roman" pitchFamily="18" charset="0"/>
                <a:cs typeface="Times New Roman" pitchFamily="18" charset="0"/>
              </a:rPr>
              <a:t> = 1 п.м трубы составляет </a:t>
            </a:r>
            <a:r>
              <a:rPr lang="ru-RU" sz="2000" i="1" dirty="0" smtClean="0">
                <a:latin typeface="Times New Roman" pitchFamily="18" charset="0"/>
                <a:cs typeface="Times New Roman" pitchFamily="18" charset="0"/>
              </a:rPr>
              <a:t>V</a:t>
            </a:r>
            <a:r>
              <a:rPr lang="ru-RU" sz="2000" baseline="-25000" dirty="0" smtClean="0">
                <a:latin typeface="Times New Roman" pitchFamily="18" charset="0"/>
                <a:cs typeface="Times New Roman" pitchFamily="18" charset="0"/>
              </a:rPr>
              <a:t>1</a:t>
            </a:r>
            <a:r>
              <a:rPr lang="ru-RU" sz="2000" dirty="0" smtClean="0">
                <a:latin typeface="Times New Roman" pitchFamily="18" charset="0"/>
                <a:cs typeface="Times New Roman" pitchFamily="18" charset="0"/>
              </a:rPr>
              <a:t> = </a:t>
            </a:r>
            <a:r>
              <a:rPr lang="ru-RU" sz="2000" i="1" dirty="0" smtClean="0">
                <a:latin typeface="Times New Roman" pitchFamily="18" charset="0"/>
                <a:cs typeface="Times New Roman" pitchFamily="18" charset="0"/>
              </a:rPr>
              <a:t>S·</a:t>
            </a:r>
            <a:r>
              <a:rPr lang="ru-RU" sz="2000" i="1" dirty="0" err="1" smtClean="0">
                <a:latin typeface="Times New Roman" pitchFamily="18" charset="0"/>
                <a:cs typeface="Times New Roman" pitchFamily="18" charset="0"/>
              </a:rPr>
              <a:t>l</a:t>
            </a:r>
            <a:r>
              <a:rPr lang="ru-RU" sz="2000" dirty="0" smtClean="0">
                <a:latin typeface="Times New Roman" pitchFamily="18" charset="0"/>
                <a:cs typeface="Times New Roman" pitchFamily="18" charset="0"/>
              </a:rPr>
              <a:t>.</a:t>
            </a:r>
          </a:p>
          <a:p>
            <a:pPr algn="just">
              <a:lnSpc>
                <a:spcPct val="150000"/>
              </a:lnSpc>
              <a:spcAft>
                <a:spcPts val="600"/>
              </a:spcAft>
            </a:pPr>
            <a:r>
              <a:rPr lang="ru-RU" sz="2000" dirty="0" smtClean="0">
                <a:latin typeface="Times New Roman" pitchFamily="18" charset="0"/>
                <a:cs typeface="Times New Roman" pitchFamily="18" charset="0"/>
              </a:rPr>
              <a:t>Известно, что нити занимают 20% объема ткани, а значит и намотанного материала. Определим потребные объемные расходы компонентов:</a:t>
            </a:r>
          </a:p>
          <a:p>
            <a:pPr algn="just">
              <a:lnSpc>
                <a:spcPct val="150000"/>
              </a:lnSpc>
              <a:spcAft>
                <a:spcPts val="600"/>
              </a:spcAft>
            </a:pPr>
            <a:endParaRPr lang="ru-RU" sz="2000" dirty="0" smtClean="0">
              <a:latin typeface="Times New Roman" pitchFamily="18" charset="0"/>
              <a:cs typeface="Times New Roman" pitchFamily="18" charset="0"/>
            </a:endParaRPr>
          </a:p>
          <a:p>
            <a:pPr algn="just">
              <a:lnSpc>
                <a:spcPct val="150000"/>
              </a:lnSpc>
              <a:spcAft>
                <a:spcPts val="600"/>
              </a:spcAft>
            </a:pPr>
            <a:endParaRPr lang="ru-RU" sz="2000" dirty="0" smtClean="0">
              <a:latin typeface="Times New Roman" pitchFamily="18" charset="0"/>
              <a:cs typeface="Times New Roman" pitchFamily="18" charset="0"/>
            </a:endParaRPr>
          </a:p>
          <a:p>
            <a:pPr algn="just">
              <a:lnSpc>
                <a:spcPct val="150000"/>
              </a:lnSpc>
              <a:spcAft>
                <a:spcPts val="600"/>
              </a:spcAft>
            </a:pPr>
            <a:endParaRPr lang="ru-RU" sz="20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Массовый расход ткани определяется объемным расходом материала и его плотностью</a:t>
            </a:r>
          </a:p>
          <a:p>
            <a:pPr algn="just">
              <a:lnSpc>
                <a:spcPct val="150000"/>
              </a:lnSpc>
            </a:pPr>
            <a:endParaRPr lang="ru-RU" sz="2000" dirty="0" smtClean="0">
              <a:latin typeface="Times New Roman" pitchFamily="18" charset="0"/>
              <a:cs typeface="Times New Roman" pitchFamily="18" charset="0"/>
            </a:endParaRPr>
          </a:p>
          <a:p>
            <a:pPr algn="just">
              <a:lnSpc>
                <a:spcPct val="150000"/>
              </a:lnSpc>
              <a:spcAft>
                <a:spcPts val="600"/>
              </a:spcAft>
            </a:pPr>
            <a:r>
              <a:rPr lang="ru-RU" sz="2000" dirty="0" smtClean="0">
                <a:latin typeface="Times New Roman" pitchFamily="18" charset="0"/>
                <a:cs typeface="Times New Roman" pitchFamily="18" charset="0"/>
              </a:rPr>
              <a:t>Массовые расходы смолы и отвердителя, соответственно:</a:t>
            </a:r>
          </a:p>
          <a:p>
            <a:pPr algn="just">
              <a:lnSpc>
                <a:spcPct val="150000"/>
              </a:lnSpc>
              <a:spcAft>
                <a:spcPts val="600"/>
              </a:spcAft>
            </a:pPr>
            <a:endParaRPr lang="ru-RU" sz="2000" dirty="0" smtClean="0">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4"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68293" name="Object 5"/>
          <p:cNvGraphicFramePr>
            <a:graphicFrameLocks noChangeAspect="1"/>
          </p:cNvGraphicFramePr>
          <p:nvPr/>
        </p:nvGraphicFramePr>
        <p:xfrm>
          <a:off x="3503613" y="2057400"/>
          <a:ext cx="1552575" cy="406400"/>
        </p:xfrm>
        <a:graphic>
          <a:graphicData uri="http://schemas.openxmlformats.org/presentationml/2006/ole">
            <mc:AlternateContent xmlns:mc="http://schemas.openxmlformats.org/markup-compatibility/2006">
              <mc:Choice xmlns:v="urn:schemas-microsoft-com:vml" Requires="v">
                <p:oleObj spid="_x0000_s268473" name="Equation" r:id="rId5" imgW="863225" imgH="228501" progId="Equation.DSMT4">
                  <p:embed/>
                </p:oleObj>
              </mc:Choice>
              <mc:Fallback>
                <p:oleObj name="Equation" r:id="rId5" imgW="863225" imgH="228501" progId="Equation.DSMT4">
                  <p:embed/>
                  <p:pic>
                    <p:nvPicPr>
                      <p:cNvPr id="0" name="Picture 1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3613" y="2057400"/>
                        <a:ext cx="15525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4" name="Object 6"/>
          <p:cNvGraphicFramePr>
            <a:graphicFrameLocks noChangeAspect="1"/>
          </p:cNvGraphicFramePr>
          <p:nvPr/>
        </p:nvGraphicFramePr>
        <p:xfrm>
          <a:off x="3491880" y="2545110"/>
          <a:ext cx="2195082" cy="648072"/>
        </p:xfrm>
        <a:graphic>
          <a:graphicData uri="http://schemas.openxmlformats.org/presentationml/2006/ole">
            <mc:AlternateContent xmlns:mc="http://schemas.openxmlformats.org/markup-compatibility/2006">
              <mc:Choice xmlns:v="urn:schemas-microsoft-com:vml" Requires="v">
                <p:oleObj spid="_x0000_s268474" name="Equation" r:id="rId7" imgW="1333500" imgH="393700" progId="Equation.DSMT4">
                  <p:embed/>
                </p:oleObj>
              </mc:Choice>
              <mc:Fallback>
                <p:oleObj name="Equation" r:id="rId7" imgW="1333500" imgH="393700" progId="Equation.DSMT4">
                  <p:embed/>
                  <p:pic>
                    <p:nvPicPr>
                      <p:cNvPr id="0" name="Picture 1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1880" y="2545110"/>
                        <a:ext cx="2195082"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5" name="Object 7"/>
          <p:cNvGraphicFramePr>
            <a:graphicFrameLocks noChangeAspect="1"/>
          </p:cNvGraphicFramePr>
          <p:nvPr/>
        </p:nvGraphicFramePr>
        <p:xfrm>
          <a:off x="3491880" y="3193182"/>
          <a:ext cx="2258994" cy="648072"/>
        </p:xfrm>
        <a:graphic>
          <a:graphicData uri="http://schemas.openxmlformats.org/presentationml/2006/ole">
            <mc:AlternateContent xmlns:mc="http://schemas.openxmlformats.org/markup-compatibility/2006">
              <mc:Choice xmlns:v="urn:schemas-microsoft-com:vml" Requires="v">
                <p:oleObj spid="_x0000_s268475" name="Equation" r:id="rId9" imgW="1548728" imgH="444307" progId="Equation.DSMT4">
                  <p:embed/>
                </p:oleObj>
              </mc:Choice>
              <mc:Fallback>
                <p:oleObj name="Equation" r:id="rId9" imgW="1548728" imgH="444307" progId="Equation.DSMT4">
                  <p:embed/>
                  <p:pic>
                    <p:nvPicPr>
                      <p:cNvPr id="0" name="Picture 1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1880" y="3193182"/>
                        <a:ext cx="2258994"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6" name="Object 8"/>
          <p:cNvGraphicFramePr>
            <a:graphicFrameLocks noChangeAspect="1"/>
          </p:cNvGraphicFramePr>
          <p:nvPr/>
        </p:nvGraphicFramePr>
        <p:xfrm>
          <a:off x="3563888" y="4648635"/>
          <a:ext cx="1944216" cy="364541"/>
        </p:xfrm>
        <a:graphic>
          <a:graphicData uri="http://schemas.openxmlformats.org/presentationml/2006/ole">
            <mc:AlternateContent xmlns:mc="http://schemas.openxmlformats.org/markup-compatibility/2006">
              <mc:Choice xmlns:v="urn:schemas-microsoft-com:vml" Requires="v">
                <p:oleObj spid="_x0000_s268476" name="Equation" r:id="rId11" imgW="1219200" imgH="228600" progId="Equation.DSMT4">
                  <p:embed/>
                </p:oleObj>
              </mc:Choice>
              <mc:Fallback>
                <p:oleObj name="Equation" r:id="rId11" imgW="1219200" imgH="228600" progId="Equation.DSMT4">
                  <p:embed/>
                  <p:pic>
                    <p:nvPicPr>
                      <p:cNvPr id="0" name="Picture 1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63888" y="4648635"/>
                        <a:ext cx="1944216" cy="3645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7" name="Object 9"/>
          <p:cNvGraphicFramePr>
            <a:graphicFrameLocks noChangeAspect="1"/>
          </p:cNvGraphicFramePr>
          <p:nvPr/>
        </p:nvGraphicFramePr>
        <p:xfrm>
          <a:off x="3419549" y="5660033"/>
          <a:ext cx="2305050" cy="400050"/>
        </p:xfrm>
        <a:graphic>
          <a:graphicData uri="http://schemas.openxmlformats.org/presentationml/2006/ole">
            <mc:AlternateContent xmlns:mc="http://schemas.openxmlformats.org/markup-compatibility/2006">
              <mc:Choice xmlns:v="urn:schemas-microsoft-com:vml" Requires="v">
                <p:oleObj spid="_x0000_s268477" name="Equation" r:id="rId13" imgW="1320800" imgH="228600" progId="Equation.DSMT4">
                  <p:embed/>
                </p:oleObj>
              </mc:Choice>
              <mc:Fallback>
                <p:oleObj name="Equation" r:id="rId13" imgW="1320800" imgH="228600" progId="Equation.DSMT4">
                  <p:embed/>
                  <p:pic>
                    <p:nvPicPr>
                      <p:cNvPr id="0" name="Picture 15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19549" y="5660033"/>
                        <a:ext cx="23050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8298" name="Object 10"/>
          <p:cNvGraphicFramePr>
            <a:graphicFrameLocks noChangeAspect="1"/>
          </p:cNvGraphicFramePr>
          <p:nvPr/>
        </p:nvGraphicFramePr>
        <p:xfrm>
          <a:off x="3779912" y="6309320"/>
          <a:ext cx="1584325" cy="379413"/>
        </p:xfrm>
        <a:graphic>
          <a:graphicData uri="http://schemas.openxmlformats.org/presentationml/2006/ole">
            <mc:AlternateContent xmlns:mc="http://schemas.openxmlformats.org/markup-compatibility/2006">
              <mc:Choice xmlns:v="urn:schemas-microsoft-com:vml" Requires="v">
                <p:oleObj spid="_x0000_s268478" name="Equation" r:id="rId15" imgW="952087" imgH="228501" progId="Equation.DSMT4">
                  <p:embed/>
                </p:oleObj>
              </mc:Choice>
              <mc:Fallback>
                <p:oleObj name="Equation" r:id="rId15" imgW="952087" imgH="228501" progId="Equation.DSMT4">
                  <p:embed/>
                  <p:pic>
                    <p:nvPicPr>
                      <p:cNvPr id="0" name="Picture 16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79912" y="6309320"/>
                        <a:ext cx="1584325"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39</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980728"/>
            <a:ext cx="8784976" cy="2631490"/>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Количество слоев в ткани составляет</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Здесь (</a:t>
            </a:r>
            <a:r>
              <a:rPr lang="ru-RU" sz="2000" i="1" dirty="0" smtClean="0">
                <a:latin typeface="Times New Roman" pitchFamily="18" charset="0"/>
                <a:cs typeface="Times New Roman" pitchFamily="18" charset="0"/>
              </a:rPr>
              <a:t>D </a:t>
            </a:r>
            <a:r>
              <a:rPr lang="ru-RU" sz="2000"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d</a:t>
            </a:r>
            <a:r>
              <a:rPr lang="ru-RU" sz="2000" dirty="0" smtClean="0">
                <a:latin typeface="Times New Roman" pitchFamily="18" charset="0"/>
                <a:cs typeface="Times New Roman" pitchFamily="18" charset="0"/>
              </a:rPr>
              <a:t>)/2 – толщина одной стенки, </a:t>
            </a:r>
            <a:r>
              <a:rPr lang="ru-RU" sz="2000" i="1" dirty="0" err="1" smtClean="0">
                <a:latin typeface="Times New Roman" pitchFamily="18" charset="0"/>
                <a:cs typeface="Times New Roman" pitchFamily="18" charset="0"/>
              </a:rPr>
              <a:t>h</a:t>
            </a:r>
            <a:r>
              <a:rPr lang="ru-RU" sz="2000" dirty="0" smtClean="0">
                <a:latin typeface="Times New Roman" pitchFamily="18" charset="0"/>
                <a:cs typeface="Times New Roman" pitchFamily="18" charset="0"/>
              </a:rPr>
              <a:t> – толщина слоя ткани.</a:t>
            </a:r>
          </a:p>
          <a:p>
            <a:pPr algn="just">
              <a:lnSpc>
                <a:spcPct val="150000"/>
              </a:lnSpc>
              <a:spcBef>
                <a:spcPts val="600"/>
              </a:spcBef>
            </a:pPr>
            <a:r>
              <a:rPr lang="ru-RU" sz="2000" dirty="0" smtClean="0">
                <a:latin typeface="Times New Roman" pitchFamily="18" charset="0"/>
                <a:cs typeface="Times New Roman" pitchFamily="18" charset="0"/>
              </a:rPr>
              <a:t>Приняв средний диаметр трубы за диаметр намотки, определим длину ткани для намотки полной толщины:</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69320" name="Object 8"/>
          <p:cNvGraphicFramePr>
            <a:graphicFrameLocks noChangeAspect="1"/>
          </p:cNvGraphicFramePr>
          <p:nvPr/>
        </p:nvGraphicFramePr>
        <p:xfrm>
          <a:off x="3715568" y="1471449"/>
          <a:ext cx="1152128" cy="661407"/>
        </p:xfrm>
        <a:graphic>
          <a:graphicData uri="http://schemas.openxmlformats.org/presentationml/2006/ole">
            <mc:AlternateContent xmlns:mc="http://schemas.openxmlformats.org/markup-compatibility/2006">
              <mc:Choice xmlns:v="urn:schemas-microsoft-com:vml" Requires="v">
                <p:oleObj spid="_x0000_s269440" name="Equation" r:id="rId4" imgW="685800" imgH="393700" progId="Equation.DSMT4">
                  <p:embed/>
                </p:oleObj>
              </mc:Choice>
              <mc:Fallback>
                <p:oleObj name="Equation" r:id="rId4" imgW="685800" imgH="393700" progId="Equation.DSMT4">
                  <p:embed/>
                  <p:pic>
                    <p:nvPicPr>
                      <p:cNvPr id="0" name="Picture 1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5568" y="1471449"/>
                        <a:ext cx="1152128" cy="6614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9321" name="Object 9"/>
          <p:cNvGraphicFramePr>
            <a:graphicFrameLocks noChangeAspect="1"/>
          </p:cNvGraphicFramePr>
          <p:nvPr/>
        </p:nvGraphicFramePr>
        <p:xfrm>
          <a:off x="3607556" y="3645024"/>
          <a:ext cx="1368153" cy="397206"/>
        </p:xfrm>
        <a:graphic>
          <a:graphicData uri="http://schemas.openxmlformats.org/presentationml/2006/ole">
            <mc:AlternateContent xmlns:mc="http://schemas.openxmlformats.org/markup-compatibility/2006">
              <mc:Choice xmlns:v="urn:schemas-microsoft-com:vml" Requires="v">
                <p:oleObj spid="_x0000_s269441" name="Equation" r:id="rId6" imgW="787400" imgH="228600" progId="Equation.DSMT4">
                  <p:embed/>
                </p:oleObj>
              </mc:Choice>
              <mc:Fallback>
                <p:oleObj name="Equation" r:id="rId6" imgW="787400" imgH="228600" progId="Equation.DSMT4">
                  <p:embed/>
                  <p:pic>
                    <p:nvPicPr>
                      <p:cNvPr id="0" name="Picture 1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7556" y="3645024"/>
                        <a:ext cx="1368153" cy="3972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179512" y="4005064"/>
            <a:ext cx="8784976" cy="1631216"/>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Площадь отверстий выражается из формулы для расхода жидкости</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Отсюда диаметр:</a:t>
            </a:r>
          </a:p>
        </p:txBody>
      </p:sp>
      <p:graphicFrame>
        <p:nvGraphicFramePr>
          <p:cNvPr id="269322" name="Object 10"/>
          <p:cNvGraphicFramePr>
            <a:graphicFrameLocks noChangeAspect="1"/>
          </p:cNvGraphicFramePr>
          <p:nvPr/>
        </p:nvGraphicFramePr>
        <p:xfrm>
          <a:off x="3347864" y="4581128"/>
          <a:ext cx="1887537" cy="620712"/>
        </p:xfrm>
        <a:graphic>
          <a:graphicData uri="http://schemas.openxmlformats.org/presentationml/2006/ole">
            <mc:AlternateContent xmlns:mc="http://schemas.openxmlformats.org/markup-compatibility/2006">
              <mc:Choice xmlns:v="urn:schemas-microsoft-com:vml" Requires="v">
                <p:oleObj spid="_x0000_s269442" name="Equation" r:id="rId8" imgW="1435100" imgH="469900" progId="Equation.DSMT4">
                  <p:embed/>
                </p:oleObj>
              </mc:Choice>
              <mc:Fallback>
                <p:oleObj name="Equation" r:id="rId8" imgW="1435100" imgH="469900" progId="Equation.DSMT4">
                  <p:embed/>
                  <p:pic>
                    <p:nvPicPr>
                      <p:cNvPr id="0" name="Picture 1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7864" y="4581128"/>
                        <a:ext cx="1887537" cy="620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9323" name="Object 11"/>
          <p:cNvGraphicFramePr>
            <a:graphicFrameLocks noChangeAspect="1"/>
          </p:cNvGraphicFramePr>
          <p:nvPr/>
        </p:nvGraphicFramePr>
        <p:xfrm>
          <a:off x="3462163" y="5589190"/>
          <a:ext cx="1658938" cy="692150"/>
        </p:xfrm>
        <a:graphic>
          <a:graphicData uri="http://schemas.openxmlformats.org/presentationml/2006/ole">
            <mc:AlternateContent xmlns:mc="http://schemas.openxmlformats.org/markup-compatibility/2006">
              <mc:Choice xmlns:v="urn:schemas-microsoft-com:vml" Requires="v">
                <p:oleObj spid="_x0000_s269443" name="Equation" r:id="rId10" imgW="1219200" imgH="508000" progId="Equation.DSMT4">
                  <p:embed/>
                </p:oleObj>
              </mc:Choice>
              <mc:Fallback>
                <p:oleObj name="Equation" r:id="rId10" imgW="1219200" imgH="508000" progId="Equation.DSMT4">
                  <p:embed/>
                  <p:pic>
                    <p:nvPicPr>
                      <p:cNvPr id="0" name="Picture 1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2163" y="5589190"/>
                        <a:ext cx="1658938"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Конструкторское направление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4</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908720"/>
            <a:ext cx="8784976" cy="1938992"/>
          </a:xfrm>
          <a:prstGeom prst="rect">
            <a:avLst/>
          </a:prstGeom>
          <a:noFill/>
        </p:spPr>
        <p:txBody>
          <a:bodyPr wrap="square" rtlCol="0">
            <a:spAutoFit/>
          </a:bodyPr>
          <a:lstStyle/>
          <a:p>
            <a:pPr algn="just">
              <a:lnSpc>
                <a:spcPct val="150000"/>
              </a:lnSpc>
            </a:pPr>
            <a:r>
              <a:rPr lang="ru-RU" sz="2000" dirty="0" smtClean="0">
                <a:latin typeface="Times New Roman" pitchFamily="18" charset="0"/>
                <a:cs typeface="Times New Roman" pitchFamily="18" charset="0"/>
              </a:rPr>
              <a:t>Включает задачи, направленные на определение параметров исследуемой системы или характеристик конструктивного решения, отвечающих условиям эксплуатации или обеспечивающих рациональное решение поставленной задачи. Например, запаса рабочего вещества на борту аппарата.</a:t>
            </a:r>
          </a:p>
        </p:txBody>
      </p:sp>
      <p:cxnSp>
        <p:nvCxnSpPr>
          <p:cNvPr id="54" name="Gerade Verbindung 20"/>
          <p:cNvCxnSpPr/>
          <p:nvPr/>
        </p:nvCxnSpPr>
        <p:spPr>
          <a:xfrm>
            <a:off x="0" y="548680"/>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10"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40</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3785652"/>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Проведение расчетов:</a:t>
            </a:r>
          </a:p>
          <a:p>
            <a:pPr marL="457200" indent="-457200" algn="just">
              <a:lnSpc>
                <a:spcPct val="150000"/>
              </a:lnSpc>
              <a:spcBef>
                <a:spcPts val="600"/>
              </a:spcBef>
              <a:buAutoNum type="arabicParenR"/>
            </a:pPr>
            <a:r>
              <a:rPr lang="ru-RU" sz="2000" dirty="0" smtClean="0">
                <a:latin typeface="Times New Roman" pitchFamily="18" charset="0"/>
                <a:cs typeface="Times New Roman" pitchFamily="18" charset="0"/>
              </a:rPr>
              <a:t>Расход ткани</a:t>
            </a:r>
          </a:p>
          <a:p>
            <a:pPr marL="457200" indent="-457200" algn="just">
              <a:lnSpc>
                <a:spcPct val="150000"/>
              </a:lnSpc>
              <a:spcBef>
                <a:spcPts val="600"/>
              </a:spcBef>
              <a:buAutoNum type="arabicParenR"/>
            </a:pPr>
            <a:endParaRPr lang="ru-RU" sz="2000" dirty="0" smtClean="0">
              <a:latin typeface="Times New Roman" pitchFamily="18" charset="0"/>
              <a:cs typeface="Times New Roman" pitchFamily="18" charset="0"/>
            </a:endParaRPr>
          </a:p>
          <a:p>
            <a:pPr marL="457200" indent="-457200" algn="just">
              <a:lnSpc>
                <a:spcPct val="150000"/>
              </a:lnSpc>
              <a:spcBef>
                <a:spcPts val="600"/>
              </a:spcBef>
              <a:buAutoNum type="arabicParenR"/>
            </a:pPr>
            <a:endParaRPr lang="ru-RU" sz="2000" dirty="0" smtClean="0">
              <a:latin typeface="Times New Roman" pitchFamily="18" charset="0"/>
              <a:cs typeface="Times New Roman" pitchFamily="18" charset="0"/>
            </a:endParaRPr>
          </a:p>
          <a:p>
            <a:pPr marL="457200" indent="-457200" algn="just">
              <a:lnSpc>
                <a:spcPct val="150000"/>
              </a:lnSpc>
              <a:spcBef>
                <a:spcPts val="600"/>
              </a:spcBef>
              <a:buAutoNum type="arabicParenR"/>
            </a:pPr>
            <a:endParaRPr lang="ru-RU" sz="2000" dirty="0" smtClean="0">
              <a:latin typeface="Times New Roman" pitchFamily="18" charset="0"/>
              <a:cs typeface="Times New Roman" pitchFamily="18" charset="0"/>
            </a:endParaRPr>
          </a:p>
          <a:p>
            <a:pPr marL="457200" indent="-457200" algn="just">
              <a:lnSpc>
                <a:spcPct val="150000"/>
              </a:lnSpc>
              <a:spcBef>
                <a:spcPts val="600"/>
              </a:spcBef>
              <a:buAutoNum type="arabicParenR"/>
            </a:pPr>
            <a:endParaRPr lang="ru-RU" sz="2000" dirty="0" smtClean="0">
              <a:latin typeface="Times New Roman" pitchFamily="18" charset="0"/>
              <a:cs typeface="Times New Roman" pitchFamily="18" charset="0"/>
            </a:endParaRPr>
          </a:p>
          <a:p>
            <a:pPr marL="457200" indent="-457200" algn="just">
              <a:lnSpc>
                <a:spcPct val="150000"/>
              </a:lnSpc>
              <a:spcBef>
                <a:spcPts val="600"/>
              </a:spcBef>
              <a:buAutoNum type="arabicParenR"/>
            </a:pPr>
            <a:endParaRPr lang="ru-RU" sz="2000" dirty="0" smtClean="0">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0346" name="Object 10"/>
          <p:cNvGraphicFramePr>
            <a:graphicFrameLocks noChangeAspect="1"/>
          </p:cNvGraphicFramePr>
          <p:nvPr/>
        </p:nvGraphicFramePr>
        <p:xfrm>
          <a:off x="3359150" y="1700808"/>
          <a:ext cx="2025650" cy="365125"/>
        </p:xfrm>
        <a:graphic>
          <a:graphicData uri="http://schemas.openxmlformats.org/presentationml/2006/ole">
            <mc:AlternateContent xmlns:mc="http://schemas.openxmlformats.org/markup-compatibility/2006">
              <mc:Choice xmlns:v="urn:schemas-microsoft-com:vml" Requires="v">
                <p:oleObj spid="_x0000_s270557" name="Equation" r:id="rId4" imgW="1270000" imgH="228600" progId="Equation.DSMT4">
                  <p:embed/>
                </p:oleObj>
              </mc:Choice>
              <mc:Fallback>
                <p:oleObj name="Equation" r:id="rId4" imgW="1270000" imgH="228600" progId="Equation.DSMT4">
                  <p:embed/>
                  <p:pic>
                    <p:nvPicPr>
                      <p:cNvPr id="0" name="Picture 1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9150" y="1700808"/>
                        <a:ext cx="202565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47" name="Object 11"/>
          <p:cNvGraphicFramePr>
            <a:graphicFrameLocks noChangeAspect="1"/>
          </p:cNvGraphicFramePr>
          <p:nvPr/>
        </p:nvGraphicFramePr>
        <p:xfrm>
          <a:off x="3567113" y="2235200"/>
          <a:ext cx="1603375" cy="406400"/>
        </p:xfrm>
        <a:graphic>
          <a:graphicData uri="http://schemas.openxmlformats.org/presentationml/2006/ole">
            <mc:AlternateContent xmlns:mc="http://schemas.openxmlformats.org/markup-compatibility/2006">
              <mc:Choice xmlns:v="urn:schemas-microsoft-com:vml" Requires="v">
                <p:oleObj spid="_x0000_s270558" name="Equation" r:id="rId6" imgW="889000" imgH="228600" progId="Equation.DSMT4">
                  <p:embed/>
                </p:oleObj>
              </mc:Choice>
              <mc:Fallback>
                <p:oleObj name="Equation" r:id="rId6" imgW="889000" imgH="228600" progId="Equation.DSMT4">
                  <p:embed/>
                  <p:pic>
                    <p:nvPicPr>
                      <p:cNvPr id="0" name="Picture 1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7113" y="2235200"/>
                        <a:ext cx="16033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48" name="Object 12"/>
          <p:cNvGraphicFramePr>
            <a:graphicFrameLocks noChangeAspect="1"/>
          </p:cNvGraphicFramePr>
          <p:nvPr/>
        </p:nvGraphicFramePr>
        <p:xfrm>
          <a:off x="3785712" y="2765045"/>
          <a:ext cx="1169987" cy="649288"/>
        </p:xfrm>
        <a:graphic>
          <a:graphicData uri="http://schemas.openxmlformats.org/presentationml/2006/ole">
            <mc:AlternateContent xmlns:mc="http://schemas.openxmlformats.org/markup-compatibility/2006">
              <mc:Choice xmlns:v="urn:schemas-microsoft-com:vml" Requires="v">
                <p:oleObj spid="_x0000_s270559" name="Equation" r:id="rId8" imgW="710891" imgH="393529" progId="Equation.DSMT4">
                  <p:embed/>
                </p:oleObj>
              </mc:Choice>
              <mc:Fallback>
                <p:oleObj name="Equation" r:id="rId8" imgW="710891" imgH="393529" progId="Equation.DSMT4">
                  <p:embed/>
                  <p:pic>
                    <p:nvPicPr>
                      <p:cNvPr id="0" name="Picture 18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5712" y="2765045"/>
                        <a:ext cx="1169987"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49" name="Object 13"/>
          <p:cNvGraphicFramePr>
            <a:graphicFrameLocks noChangeAspect="1"/>
          </p:cNvGraphicFramePr>
          <p:nvPr/>
        </p:nvGraphicFramePr>
        <p:xfrm>
          <a:off x="3468822" y="3539868"/>
          <a:ext cx="1803767" cy="718060"/>
        </p:xfrm>
        <a:graphic>
          <a:graphicData uri="http://schemas.openxmlformats.org/presentationml/2006/ole">
            <mc:AlternateContent xmlns:mc="http://schemas.openxmlformats.org/markup-compatibility/2006">
              <mc:Choice xmlns:v="urn:schemas-microsoft-com:vml" Requires="v">
                <p:oleObj spid="_x0000_s270560" name="Equation" r:id="rId10" imgW="1054100" imgH="419100" progId="Equation.DSMT4">
                  <p:embed/>
                </p:oleObj>
              </mc:Choice>
              <mc:Fallback>
                <p:oleObj name="Equation" r:id="rId10" imgW="1054100" imgH="419100" progId="Equation.DSMT4">
                  <p:embed/>
                  <p:pic>
                    <p:nvPicPr>
                      <p:cNvPr id="0" name="Picture 18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68822" y="3539868"/>
                        <a:ext cx="1803767" cy="718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0350" name="Object 14"/>
          <p:cNvGraphicFramePr>
            <a:graphicFrameLocks noChangeAspect="1"/>
          </p:cNvGraphicFramePr>
          <p:nvPr/>
        </p:nvGraphicFramePr>
        <p:xfrm>
          <a:off x="455811" y="4356100"/>
          <a:ext cx="8148637" cy="647700"/>
        </p:xfrm>
        <a:graphic>
          <a:graphicData uri="http://schemas.openxmlformats.org/presentationml/2006/ole">
            <mc:AlternateContent xmlns:mc="http://schemas.openxmlformats.org/markup-compatibility/2006">
              <mc:Choice xmlns:v="urn:schemas-microsoft-com:vml" Requires="v">
                <p:oleObj spid="_x0000_s270561" name="Equation" r:id="rId12" imgW="5321300" imgH="419100" progId="Equation.DSMT4">
                  <p:embed/>
                </p:oleObj>
              </mc:Choice>
              <mc:Fallback>
                <p:oleObj name="Equation" r:id="rId12" imgW="5321300" imgH="419100" progId="Equation.DSMT4">
                  <p:embed/>
                  <p:pic>
                    <p:nvPicPr>
                      <p:cNvPr id="0" name="Picture 19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5811" y="4356100"/>
                        <a:ext cx="8148637"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52" name="Object 16"/>
          <p:cNvGraphicFramePr>
            <a:graphicFrameLocks noChangeAspect="1"/>
          </p:cNvGraphicFramePr>
          <p:nvPr/>
        </p:nvGraphicFramePr>
        <p:xfrm>
          <a:off x="3273743" y="5877272"/>
          <a:ext cx="2193925" cy="647700"/>
        </p:xfrm>
        <a:graphic>
          <a:graphicData uri="http://schemas.openxmlformats.org/presentationml/2006/ole">
            <mc:AlternateContent xmlns:mc="http://schemas.openxmlformats.org/markup-compatibility/2006">
              <mc:Choice xmlns:v="urn:schemas-microsoft-com:vml" Requires="v">
                <p:oleObj spid="_x0000_s270562" name="Equation" r:id="rId14" imgW="1333500" imgH="393700" progId="Equation.DSMT4">
                  <p:embed/>
                </p:oleObj>
              </mc:Choice>
              <mc:Fallback>
                <p:oleObj name="Equation" r:id="rId14" imgW="1333500" imgH="393700" progId="Equation.DSMT4">
                  <p:embed/>
                  <p:pic>
                    <p:nvPicPr>
                      <p:cNvPr id="0" name="Picture 19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73743" y="5877272"/>
                        <a:ext cx="2193925"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0353" name="Object 17"/>
          <p:cNvGraphicFramePr>
            <a:graphicFrameLocks noChangeAspect="1"/>
          </p:cNvGraphicFramePr>
          <p:nvPr/>
        </p:nvGraphicFramePr>
        <p:xfrm>
          <a:off x="3218180" y="5333206"/>
          <a:ext cx="2305050" cy="400050"/>
        </p:xfrm>
        <a:graphic>
          <a:graphicData uri="http://schemas.openxmlformats.org/presentationml/2006/ole">
            <mc:AlternateContent xmlns:mc="http://schemas.openxmlformats.org/markup-compatibility/2006">
              <mc:Choice xmlns:v="urn:schemas-microsoft-com:vml" Requires="v">
                <p:oleObj spid="_x0000_s270563" name="Equation" r:id="rId16" imgW="1320800" imgH="228600" progId="Equation.DSMT4">
                  <p:embed/>
                </p:oleObj>
              </mc:Choice>
              <mc:Fallback>
                <p:oleObj name="Equation" r:id="rId16" imgW="1320800" imgH="228600" progId="Equation.DSMT4">
                  <p:embed/>
                  <p:pic>
                    <p:nvPicPr>
                      <p:cNvPr id="0" name="Picture 19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18180" y="5333206"/>
                        <a:ext cx="23050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41</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5401479"/>
          </a:xfrm>
          <a:prstGeom prst="rect">
            <a:avLst/>
          </a:prstGeom>
          <a:noFill/>
        </p:spPr>
        <p:txBody>
          <a:bodyPr wrap="square" rtlCol="0">
            <a:spAutoFit/>
          </a:bodyPr>
          <a:lstStyle/>
          <a:p>
            <a:pPr marL="457200" indent="-457200" algn="just">
              <a:lnSpc>
                <a:spcPct val="150000"/>
              </a:lnSpc>
              <a:spcBef>
                <a:spcPts val="600"/>
              </a:spcBef>
            </a:pPr>
            <a:endParaRPr lang="ru-RU" sz="2000" dirty="0" smtClean="0">
              <a:latin typeface="Times New Roman" pitchFamily="18" charset="0"/>
              <a:cs typeface="Times New Roman" pitchFamily="18" charset="0"/>
            </a:endParaRPr>
          </a:p>
          <a:p>
            <a:pPr marL="457200" indent="-457200"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Аналогично</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Количество слоев в ткани</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Расход ткани на полную толщину трубы</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Диаметр отверстия для подачи смолы</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1369" name="Object 9"/>
          <p:cNvGraphicFramePr>
            <a:graphicFrameLocks noChangeAspect="1"/>
          </p:cNvGraphicFramePr>
          <p:nvPr/>
        </p:nvGraphicFramePr>
        <p:xfrm>
          <a:off x="2730396" y="980728"/>
          <a:ext cx="3740052" cy="599135"/>
        </p:xfrm>
        <a:graphic>
          <a:graphicData uri="http://schemas.openxmlformats.org/presentationml/2006/ole">
            <mc:AlternateContent xmlns:mc="http://schemas.openxmlformats.org/markup-compatibility/2006">
              <mc:Choice xmlns:v="urn:schemas-microsoft-com:vml" Requires="v">
                <p:oleObj spid="_x0000_s272566" name="Equation" r:id="rId4" imgW="2616200" imgH="419100" progId="Equation.DSMT4">
                  <p:embed/>
                </p:oleObj>
              </mc:Choice>
              <mc:Fallback>
                <p:oleObj name="Equation" r:id="rId4" imgW="2616200" imgH="419100" progId="Equation.DSMT4">
                  <p:embed/>
                  <p:pic>
                    <p:nvPicPr>
                      <p:cNvPr id="0" name="Picture 1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396" y="980728"/>
                        <a:ext cx="3740052" cy="5991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70" name="Object 10"/>
          <p:cNvGraphicFramePr>
            <a:graphicFrameLocks noChangeAspect="1"/>
          </p:cNvGraphicFramePr>
          <p:nvPr/>
        </p:nvGraphicFramePr>
        <p:xfrm>
          <a:off x="1524000" y="1651000"/>
          <a:ext cx="6135688" cy="647700"/>
        </p:xfrm>
        <a:graphic>
          <a:graphicData uri="http://schemas.openxmlformats.org/presentationml/2006/ole">
            <mc:AlternateContent xmlns:mc="http://schemas.openxmlformats.org/markup-compatibility/2006">
              <mc:Choice xmlns:v="urn:schemas-microsoft-com:vml" Requires="v">
                <p:oleObj spid="_x0000_s272567" name="Equation" r:id="rId6" imgW="3962400" imgH="419100" progId="Equation.DSMT4">
                  <p:embed/>
                </p:oleObj>
              </mc:Choice>
              <mc:Fallback>
                <p:oleObj name="Equation" r:id="rId6" imgW="3962400" imgH="419100" progId="Equation.DSMT4">
                  <p:embed/>
                  <p:pic>
                    <p:nvPicPr>
                      <p:cNvPr id="0" name="Picture 1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651000"/>
                        <a:ext cx="6135688"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71" name="Object 11"/>
          <p:cNvGraphicFramePr>
            <a:graphicFrameLocks noChangeAspect="1"/>
          </p:cNvGraphicFramePr>
          <p:nvPr/>
        </p:nvGraphicFramePr>
        <p:xfrm>
          <a:off x="3816153" y="2852936"/>
          <a:ext cx="1568538" cy="352921"/>
        </p:xfrm>
        <a:graphic>
          <a:graphicData uri="http://schemas.openxmlformats.org/presentationml/2006/ole">
            <mc:AlternateContent xmlns:mc="http://schemas.openxmlformats.org/markup-compatibility/2006">
              <mc:Choice xmlns:v="urn:schemas-microsoft-com:vml" Requires="v">
                <p:oleObj spid="_x0000_s272568" name="Equation" r:id="rId8" imgW="1016000" imgH="228600" progId="Equation.DSMT4">
                  <p:embed/>
                </p:oleObj>
              </mc:Choice>
              <mc:Fallback>
                <p:oleObj name="Equation" r:id="rId8" imgW="1016000" imgH="228600" progId="Equation.DSMT4">
                  <p:embed/>
                  <p:pic>
                    <p:nvPicPr>
                      <p:cNvPr id="0" name="Picture 1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6153" y="2852936"/>
                        <a:ext cx="1568538" cy="3529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72" name="Object 12"/>
          <p:cNvGraphicFramePr>
            <a:graphicFrameLocks noChangeAspect="1"/>
          </p:cNvGraphicFramePr>
          <p:nvPr/>
        </p:nvGraphicFramePr>
        <p:xfrm>
          <a:off x="2649034" y="3789040"/>
          <a:ext cx="3902777" cy="537716"/>
        </p:xfrm>
        <a:graphic>
          <a:graphicData uri="http://schemas.openxmlformats.org/presentationml/2006/ole">
            <mc:AlternateContent xmlns:mc="http://schemas.openxmlformats.org/markup-compatibility/2006">
              <mc:Choice xmlns:v="urn:schemas-microsoft-com:vml" Requires="v">
                <p:oleObj spid="_x0000_s272569" name="Equation" r:id="rId10" imgW="2857500" imgH="393700" progId="Equation.DSMT4">
                  <p:embed/>
                </p:oleObj>
              </mc:Choice>
              <mc:Fallback>
                <p:oleObj name="Equation" r:id="rId10" imgW="2857500" imgH="393700" progId="Equation.DSMT4">
                  <p:embed/>
                  <p:pic>
                    <p:nvPicPr>
                      <p:cNvPr id="0" name="Picture 15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9034" y="3789040"/>
                        <a:ext cx="3902777" cy="5377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373" name="Object 13"/>
          <p:cNvGraphicFramePr>
            <a:graphicFrameLocks noChangeAspect="1"/>
          </p:cNvGraphicFramePr>
          <p:nvPr/>
        </p:nvGraphicFramePr>
        <p:xfrm>
          <a:off x="2852491" y="5013176"/>
          <a:ext cx="3495862" cy="372616"/>
        </p:xfrm>
        <a:graphic>
          <a:graphicData uri="http://schemas.openxmlformats.org/presentationml/2006/ole">
            <mc:AlternateContent xmlns:mc="http://schemas.openxmlformats.org/markup-compatibility/2006">
              <mc:Choice xmlns:v="urn:schemas-microsoft-com:vml" Requires="v">
                <p:oleObj spid="_x0000_s272570" name="Equation" r:id="rId12" imgW="2146300" imgH="228600" progId="Equation.DSMT4">
                  <p:embed/>
                </p:oleObj>
              </mc:Choice>
              <mc:Fallback>
                <p:oleObj name="Equation" r:id="rId12" imgW="2146300" imgH="228600" progId="Equation.DSMT4">
                  <p:embed/>
                  <p:pic>
                    <p:nvPicPr>
                      <p:cNvPr id="0" name="Picture 1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2491" y="5013176"/>
                        <a:ext cx="3495862" cy="372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3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1374" name="Object 14"/>
          <p:cNvGraphicFramePr>
            <a:graphicFrameLocks noChangeAspect="1"/>
          </p:cNvGraphicFramePr>
          <p:nvPr/>
        </p:nvGraphicFramePr>
        <p:xfrm>
          <a:off x="1979712" y="6021288"/>
          <a:ext cx="5271529" cy="720080"/>
        </p:xfrm>
        <a:graphic>
          <a:graphicData uri="http://schemas.openxmlformats.org/presentationml/2006/ole">
            <mc:AlternateContent xmlns:mc="http://schemas.openxmlformats.org/markup-compatibility/2006">
              <mc:Choice xmlns:v="urn:schemas-microsoft-com:vml" Requires="v">
                <p:oleObj spid="_x0000_s272571" name="Equation" r:id="rId14" imgW="3721100" imgH="508000" progId="Equation.DSMT4">
                  <p:embed/>
                </p:oleObj>
              </mc:Choice>
              <mc:Fallback>
                <p:oleObj name="Equation" r:id="rId14" imgW="3721100" imgH="508000" progId="Equation.DSMT4">
                  <p:embed/>
                  <p:pic>
                    <p:nvPicPr>
                      <p:cNvPr id="0" name="Picture 15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79712" y="6021288"/>
                        <a:ext cx="5271529"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3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42</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10107"/>
            <a:ext cx="8784976" cy="5786199"/>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Диаметр отверстия для подачи отвердителя, соответственно:</a:t>
            </a:r>
          </a:p>
          <a:p>
            <a:pPr indent="5019675" algn="just">
              <a:lnSpc>
                <a:spcPct val="150000"/>
              </a:lnSpc>
              <a:spcBef>
                <a:spcPts val="600"/>
              </a:spcBef>
            </a:pPr>
            <a:r>
              <a:rPr lang="ru-RU" sz="2000" dirty="0" smtClean="0">
                <a:latin typeface="Times New Roman" pitchFamily="18" charset="0"/>
                <a:cs typeface="Times New Roman" pitchFamily="18" charset="0"/>
              </a:rPr>
              <a:t> м.</a:t>
            </a:r>
          </a:p>
          <a:p>
            <a:pPr algn="just">
              <a:lnSpc>
                <a:spcPct val="150000"/>
              </a:lnSpc>
              <a:spcBef>
                <a:spcPts val="600"/>
              </a:spcBef>
            </a:pPr>
            <a:r>
              <a:rPr lang="ru-RU" sz="2000" dirty="0" smtClean="0">
                <a:latin typeface="Times New Roman" pitchFamily="18" charset="0"/>
                <a:cs typeface="Times New Roman" pitchFamily="18" charset="0"/>
              </a:rPr>
              <a:t>Масса 1 метра трубы складывается из массы стеклянной ткани и массы связующего.</a:t>
            </a:r>
          </a:p>
          <a:p>
            <a:pPr algn="just">
              <a:lnSpc>
                <a:spcPct val="150000"/>
              </a:lnSpc>
              <a:spcBef>
                <a:spcPts val="600"/>
              </a:spcBef>
            </a:pPr>
            <a:r>
              <a:rPr lang="ru-RU" sz="2000" dirty="0" smtClean="0">
                <a:latin typeface="Times New Roman" pitchFamily="18" charset="0"/>
                <a:cs typeface="Times New Roman" pitchFamily="18" charset="0"/>
              </a:rPr>
              <a:t>Масса ткани для 1 п.м. трубы составляет</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Масса связующего (так как плотность компонентов одинакова – рассматриваем его как один материал с плотностью 1200 кг/м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a:t>
            </a:r>
          </a:p>
          <a:p>
            <a:pPr algn="just">
              <a:lnSpc>
                <a:spcPct val="150000"/>
              </a:lnSpc>
              <a:spcBef>
                <a:spcPts val="600"/>
              </a:spcBef>
            </a:pPr>
            <a:r>
              <a:rPr lang="ru-RU" sz="2000" dirty="0" smtClean="0">
                <a:latin typeface="Times New Roman" pitchFamily="18" charset="0"/>
                <a:cs typeface="Times New Roman" pitchFamily="18" charset="0"/>
              </a:rPr>
              <a:t>Итого, полная масса 1 п.м. трубы составляет 0.917 кг.</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1376" name="Object 16"/>
          <p:cNvGraphicFramePr>
            <a:graphicFrameLocks noChangeAspect="1"/>
          </p:cNvGraphicFramePr>
          <p:nvPr/>
        </p:nvGraphicFramePr>
        <p:xfrm>
          <a:off x="3851920" y="1268760"/>
          <a:ext cx="1440160" cy="368041"/>
        </p:xfrm>
        <a:graphic>
          <a:graphicData uri="http://schemas.openxmlformats.org/presentationml/2006/ole">
            <mc:AlternateContent xmlns:mc="http://schemas.openxmlformats.org/markup-compatibility/2006">
              <mc:Choice xmlns:v="urn:schemas-microsoft-com:vml" Requires="v">
                <p:oleObj spid="_x0000_s273506" name="Equation" r:id="rId4" imgW="863225" imgH="215806" progId="Equation.DSMT4">
                  <p:embed/>
                </p:oleObj>
              </mc:Choice>
              <mc:Fallback>
                <p:oleObj name="Equation" r:id="rId4" imgW="863225" imgH="215806" progId="Equation.DSMT4">
                  <p:embed/>
                  <p:pic>
                    <p:nvPicPr>
                      <p:cNvPr id="0" name="Picture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268760"/>
                        <a:ext cx="1440160" cy="3680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37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1378" name="Object 18"/>
          <p:cNvGraphicFramePr>
            <a:graphicFrameLocks noChangeAspect="1"/>
          </p:cNvGraphicFramePr>
          <p:nvPr/>
        </p:nvGraphicFramePr>
        <p:xfrm>
          <a:off x="2279650" y="3352800"/>
          <a:ext cx="4699000" cy="635000"/>
        </p:xfrm>
        <a:graphic>
          <a:graphicData uri="http://schemas.openxmlformats.org/presentationml/2006/ole">
            <mc:AlternateContent xmlns:mc="http://schemas.openxmlformats.org/markup-compatibility/2006">
              <mc:Choice xmlns:v="urn:schemas-microsoft-com:vml" Requires="v">
                <p:oleObj spid="_x0000_s273507" name="Equation" r:id="rId6" imgW="3149600" imgH="419100" progId="Equation.DSMT4">
                  <p:embed/>
                </p:oleObj>
              </mc:Choice>
              <mc:Fallback>
                <p:oleObj name="Equation" r:id="rId6" imgW="3149600" imgH="419100" progId="Equation.DSMT4">
                  <p:embed/>
                  <p:pic>
                    <p:nvPicPr>
                      <p:cNvPr id="0" name="Picture 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9650" y="3352800"/>
                        <a:ext cx="46990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13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1380" name="Object 20"/>
          <p:cNvGraphicFramePr>
            <a:graphicFrameLocks noChangeAspect="1"/>
          </p:cNvGraphicFramePr>
          <p:nvPr/>
        </p:nvGraphicFramePr>
        <p:xfrm>
          <a:off x="2222500" y="4140200"/>
          <a:ext cx="4686300" cy="647700"/>
        </p:xfrm>
        <a:graphic>
          <a:graphicData uri="http://schemas.openxmlformats.org/presentationml/2006/ole">
            <mc:AlternateContent xmlns:mc="http://schemas.openxmlformats.org/markup-compatibility/2006">
              <mc:Choice xmlns:v="urn:schemas-microsoft-com:vml" Requires="v">
                <p:oleObj spid="_x0000_s273508" name="Equation" r:id="rId8" imgW="3124200" imgH="419100" progId="Equation.DSMT4">
                  <p:embed/>
                </p:oleObj>
              </mc:Choice>
              <mc:Fallback>
                <p:oleObj name="Equation" r:id="rId8" imgW="3124200" imgH="419100" progId="Equation.DSMT4">
                  <p:embed/>
                  <p:pic>
                    <p:nvPicPr>
                      <p:cNvPr id="0" name="Picture 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2500" y="4140200"/>
                        <a:ext cx="46863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43</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10107"/>
            <a:ext cx="8784976" cy="3093154"/>
          </a:xfrm>
          <a:prstGeom prst="rect">
            <a:avLst/>
          </a:prstGeom>
          <a:noFill/>
        </p:spPr>
        <p:txBody>
          <a:bodyPr wrap="square" rtlCol="0">
            <a:spAutoFit/>
          </a:bodyPr>
          <a:lstStyle/>
          <a:p>
            <a:pPr algn="just">
              <a:lnSpc>
                <a:spcPct val="150000"/>
              </a:lnSpc>
              <a:spcBef>
                <a:spcPts val="600"/>
              </a:spcBef>
            </a:pPr>
            <a:r>
              <a:rPr lang="ru-RU" sz="2000" b="1" dirty="0" smtClean="0">
                <a:latin typeface="Times New Roman" pitchFamily="18" charset="0"/>
                <a:cs typeface="Times New Roman" pitchFamily="18" charset="0"/>
              </a:rPr>
              <a:t>Ответ:</a:t>
            </a:r>
          </a:p>
          <a:p>
            <a:pPr marL="457200" indent="-457200" algn="just">
              <a:lnSpc>
                <a:spcPct val="150000"/>
              </a:lnSpc>
              <a:spcBef>
                <a:spcPts val="600"/>
              </a:spcBef>
              <a:buFont typeface="+mj-lt"/>
              <a:buAutoNum type="arabicParenR"/>
            </a:pPr>
            <a:r>
              <a:rPr lang="ru-RU" sz="2000" dirty="0" smtClean="0">
                <a:latin typeface="Times New Roman" pitchFamily="18" charset="0"/>
                <a:cs typeface="Times New Roman" pitchFamily="18" charset="0"/>
              </a:rPr>
              <a:t>Необходимый расход смолы составляет 0.0167 кг/с, отвердителя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0.00837 кг/с.</a:t>
            </a:r>
          </a:p>
          <a:p>
            <a:pPr marL="457200" indent="-457200" algn="just">
              <a:lnSpc>
                <a:spcPct val="150000"/>
              </a:lnSpc>
              <a:spcBef>
                <a:spcPts val="600"/>
              </a:spcBef>
              <a:buFont typeface="+mj-lt"/>
              <a:buAutoNum type="arabicParenR"/>
            </a:pPr>
            <a:r>
              <a:rPr lang="ru-RU" sz="2000" dirty="0" smtClean="0">
                <a:latin typeface="Times New Roman" pitchFamily="18" charset="0"/>
                <a:cs typeface="Times New Roman" pitchFamily="18" charset="0"/>
              </a:rPr>
              <a:t>Необходимый диаметр отверстий подачи смолы и отвердителя составляет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0.98 мм и 0.69 мм соответственно.</a:t>
            </a:r>
          </a:p>
          <a:p>
            <a:pPr marL="457200" indent="-457200" algn="just">
              <a:lnSpc>
                <a:spcPct val="150000"/>
              </a:lnSpc>
              <a:spcBef>
                <a:spcPts val="600"/>
              </a:spcBef>
              <a:buFont typeface="+mj-lt"/>
              <a:buAutoNum type="arabicParenR"/>
            </a:pPr>
            <a:r>
              <a:rPr lang="ru-RU" sz="2000" dirty="0" smtClean="0">
                <a:latin typeface="Times New Roman" pitchFamily="18" charset="0"/>
                <a:cs typeface="Times New Roman" pitchFamily="18" charset="0"/>
              </a:rPr>
              <a:t>1 метр трубы имеет массу 0.917 кг.</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Оценка</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44</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8" name="Таблица 17"/>
          <p:cNvGraphicFramePr>
            <a:graphicFrameLocks noGrp="1"/>
          </p:cNvGraphicFramePr>
          <p:nvPr>
            <p:extLst>
              <p:ext uri="{D42A27DB-BD31-4B8C-83A1-F6EECF244321}">
                <p14:modId xmlns:p14="http://schemas.microsoft.com/office/powerpoint/2010/main" val="1000933203"/>
              </p:ext>
            </p:extLst>
          </p:nvPr>
        </p:nvGraphicFramePr>
        <p:xfrm>
          <a:off x="755576" y="764704"/>
          <a:ext cx="7704856" cy="5760064"/>
        </p:xfrm>
        <a:graphic>
          <a:graphicData uri="http://schemas.openxmlformats.org/drawingml/2006/table">
            <a:tbl>
              <a:tblPr firstRow="1" firstCol="1" bandRow="1"/>
              <a:tblGrid>
                <a:gridCol w="2848098">
                  <a:extLst>
                    <a:ext uri="{9D8B030D-6E8A-4147-A177-3AD203B41FA5}">
                      <a16:colId xmlns:a16="http://schemas.microsoft.com/office/drawing/2014/main" val="20000"/>
                    </a:ext>
                  </a:extLst>
                </a:gridCol>
                <a:gridCol w="2567572">
                  <a:extLst>
                    <a:ext uri="{9D8B030D-6E8A-4147-A177-3AD203B41FA5}">
                      <a16:colId xmlns:a16="http://schemas.microsoft.com/office/drawing/2014/main" val="20001"/>
                    </a:ext>
                  </a:extLst>
                </a:gridCol>
                <a:gridCol w="2289186">
                  <a:extLst>
                    <a:ext uri="{9D8B030D-6E8A-4147-A177-3AD203B41FA5}">
                      <a16:colId xmlns:a16="http://schemas.microsoft.com/office/drawing/2014/main" val="20002"/>
                    </a:ext>
                  </a:extLst>
                </a:gridCol>
              </a:tblGrid>
              <a:tr h="288000">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Подпункт</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Оценка решения</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288064">
                <a:tc gridSpan="3">
                  <a:txBody>
                    <a:bodyPr/>
                    <a:lstStyle/>
                    <a:p>
                      <a:pPr algn="just">
                        <a:lnSpc>
                          <a:spcPct val="115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1. Выделение физических процессов, последовательности и причинно-следственных </a:t>
                      </a: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связей</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288000">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288000">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Графическое описание</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165" algn="just">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3180"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288000">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Структурирование</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165" algn="just">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3180"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4"/>
                  </a:ext>
                </a:extLst>
              </a:tr>
              <a:tr h="288000">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a:effectLst/>
                          <a:latin typeface="Times New Roman" panose="02020603050405020304" pitchFamily="18" charset="0"/>
                          <a:ea typeface="Calibri" panose="020F0502020204030204" pitchFamily="34" charset="0"/>
                          <a:cs typeface="Times New Roman" panose="02020603050405020304" pitchFamily="18" charset="0"/>
                        </a:rPr>
                        <a:t>13</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5"/>
                  </a:ext>
                </a:extLst>
              </a:tr>
              <a:tr h="288000">
                <a:tc gridSpan="3">
                  <a:txBody>
                    <a:bodyPr/>
                    <a:lstStyle/>
                    <a:p>
                      <a:pPr algn="just">
                        <a:lnSpc>
                          <a:spcPct val="115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2. Формализация физических </a:t>
                      </a: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процессов</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6"/>
                  </a:ext>
                </a:extLst>
              </a:tr>
              <a:tr h="288000">
                <a:tc>
                  <a:txBody>
                    <a:bodyPr/>
                    <a:lstStyle/>
                    <a:p>
                      <a:pPr algn="just">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7"/>
                  </a:ext>
                </a:extLst>
              </a:tr>
              <a:tr h="288000">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8"/>
                  </a:ext>
                </a:extLst>
              </a:tr>
              <a:tr h="288000">
                <a:tc gridSpan="3">
                  <a:txBody>
                    <a:bodyPr/>
                    <a:lstStyle/>
                    <a:p>
                      <a:pPr algn="just">
                        <a:lnSpc>
                          <a:spcPct val="115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3. Подготовка системы уравнений, алгоритма, математической </a:t>
                      </a: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модели</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9"/>
                  </a:ext>
                </a:extLst>
              </a:tr>
              <a:tr h="288000">
                <a:tc>
                  <a:txBody>
                    <a:bodyPr/>
                    <a:lstStyle/>
                    <a:p>
                      <a:pPr algn="just">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0"/>
                  </a:ext>
                </a:extLst>
              </a:tr>
              <a:tr h="288000">
                <a:tc>
                  <a:txBody>
                    <a:bodyPr/>
                    <a:lstStyle/>
                    <a:p>
                      <a:pPr algn="just">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Математические преобразования</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165"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3180"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1"/>
                  </a:ext>
                </a:extLst>
              </a:tr>
              <a:tr h="288000">
                <a:tc>
                  <a:txBody>
                    <a:bodyPr/>
                    <a:lstStyle/>
                    <a:p>
                      <a:pPr algn="just">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2"/>
                  </a:ext>
                </a:extLst>
              </a:tr>
              <a:tr h="288000">
                <a:tc gridSpan="3">
                  <a:txBody>
                    <a:bodyPr/>
                    <a:lstStyle/>
                    <a:p>
                      <a:pPr algn="just">
                        <a:lnSpc>
                          <a:spcPct val="115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4. Проведение расчетов, получение и представление </a:t>
                      </a: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результата</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3"/>
                  </a:ext>
                </a:extLst>
              </a:tr>
              <a:tr h="288000">
                <a:tc>
                  <a:txBody>
                    <a:bodyPr/>
                    <a:lstStyle/>
                    <a:p>
                      <a:pPr algn="just">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Расчеты и результат</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4"/>
                  </a:ext>
                </a:extLst>
              </a:tr>
              <a:tr h="288000">
                <a:tc>
                  <a:txBody>
                    <a:bodyPr/>
                    <a:lstStyle/>
                    <a:p>
                      <a:pPr algn="just">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Представление результата</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165"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3180"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5"/>
                  </a:ext>
                </a:extLst>
              </a:tr>
              <a:tr h="288000">
                <a:tc>
                  <a:txBody>
                    <a:bodyPr/>
                    <a:lstStyle/>
                    <a:p>
                      <a:pPr algn="just">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6"/>
                  </a:ext>
                </a:extLst>
              </a:tr>
              <a:tr h="288000">
                <a:tc gridSpan="3">
                  <a:txBody>
                    <a:bodyPr/>
                    <a:lstStyle/>
                    <a:p>
                      <a:pPr algn="just">
                        <a:lnSpc>
                          <a:spcPct val="115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5. Дополнительные баллы в соответствии со спецификой </a:t>
                      </a: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задачи</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7"/>
                  </a:ext>
                </a:extLst>
              </a:tr>
              <a:tr h="288000">
                <a:tc>
                  <a:txBody>
                    <a:bodyPr/>
                    <a:lstStyle/>
                    <a:p>
                      <a:pPr>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 за этап</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a:effectLst/>
                          <a:latin typeface="Times New Roman" panose="02020603050405020304" pitchFamily="18" charset="0"/>
                          <a:ea typeface="Calibri" panose="020F0502020204030204" pitchFamily="34" charset="0"/>
                          <a:cs typeface="Times New Roman" panose="02020603050405020304" pitchFamily="18" charset="0"/>
                        </a:rPr>
                        <a:t>6</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8"/>
                  </a:ext>
                </a:extLst>
              </a:tr>
              <a:tr h="288000">
                <a:tc>
                  <a:txBody>
                    <a:bodyPr/>
                    <a:lstStyle/>
                    <a:p>
                      <a:pPr algn="just">
                        <a:lnSpc>
                          <a:spcPct val="115000"/>
                        </a:lnSpc>
                        <a:spcAft>
                          <a:spcPts val="0"/>
                        </a:spcAft>
                      </a:pPr>
                      <a:r>
                        <a:rPr lang="ru-RU" sz="1200" b="1">
                          <a:effectLst/>
                          <a:latin typeface="Times New Roman" panose="02020603050405020304" pitchFamily="18" charset="0"/>
                          <a:ea typeface="Calibri" panose="020F0502020204030204" pitchFamily="34" charset="0"/>
                          <a:cs typeface="Times New Roman" panose="02020603050405020304" pitchFamily="18" charset="0"/>
                        </a:rPr>
                        <a:t>Σ Сумма баллов</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39</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9"/>
                  </a:ext>
                </a:extLst>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251520" y="2348880"/>
            <a:ext cx="8604448" cy="1872208"/>
          </a:xfrm>
          <a:prstGeom prst="rect">
            <a:avLst/>
          </a:prstGeom>
          <a:noFill/>
          <a:ln w="9525">
            <a:noFill/>
            <a:miter lim="800000"/>
            <a:headEnd/>
            <a:tailEnd/>
          </a:ln>
        </p:spPr>
        <p:txBody>
          <a:bodyPr lIns="92075" tIns="46038" rIns="92075" bIns="46038" anchor="ctr"/>
          <a:lstStyle/>
          <a:p>
            <a:pPr algn="ctr"/>
            <a:r>
              <a:rPr lang="ru-RU" sz="4000" b="1" dirty="0" smtClean="0">
                <a:latin typeface="Times New Roman" pitchFamily="18" charset="0"/>
                <a:cs typeface="Times New Roman" pitchFamily="18" charset="0"/>
              </a:rPr>
              <a:t>Спасибо за внимание!</a:t>
            </a:r>
            <a:endParaRPr lang="en-GB" sz="4000" b="1" dirty="0">
              <a:latin typeface="Times New Roman" pitchFamily="18" charset="0"/>
              <a:cs typeface="Times New Roman" pitchFamily="18" charset="0"/>
            </a:endParaRPr>
          </a:p>
        </p:txBody>
      </p:sp>
      <p:sp>
        <p:nvSpPr>
          <p:cNvPr id="3" name="Прямоугольник 2"/>
          <p:cNvSpPr/>
          <p:nvPr/>
        </p:nvSpPr>
        <p:spPr>
          <a:xfrm>
            <a:off x="4427984" y="6165304"/>
            <a:ext cx="4519186" cy="461665"/>
          </a:xfrm>
          <a:prstGeom prst="rect">
            <a:avLst/>
          </a:prstGeom>
        </p:spPr>
        <p:txBody>
          <a:bodyPr wrap="none">
            <a:spAutoFit/>
          </a:bodyPr>
          <a:lstStyle/>
          <a:p>
            <a:r>
              <a:rPr lang="en-GB" sz="2400" u="sng" dirty="0" smtClean="0">
                <a:latin typeface="Times New Roman" pitchFamily="18" charset="0"/>
                <a:cs typeface="Times New Roman" pitchFamily="18" charset="0"/>
              </a:rPr>
              <a:t>http://ysc.sm.bmstu.ru/elective.htm</a:t>
            </a:r>
            <a:endParaRPr lang="ru-RU" sz="2400"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Основные критерии оценивания 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5</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836712"/>
            <a:ext cx="8784976" cy="5555367"/>
          </a:xfrm>
          <a:prstGeom prst="rect">
            <a:avLst/>
          </a:prstGeom>
          <a:noFill/>
        </p:spPr>
        <p:txBody>
          <a:bodyPr wrap="square" rtlCol="0">
            <a:spAutoFit/>
          </a:bodyPr>
          <a:lstStyle/>
          <a:p>
            <a:pPr marL="457200" indent="-457200" algn="just">
              <a:spcBef>
                <a:spcPts val="600"/>
              </a:spcBef>
              <a:buFontTx/>
              <a:buAutoNum type="arabicPeriod"/>
            </a:pPr>
            <a:r>
              <a:rPr lang="ru-RU" altLang="ru-RU" sz="2000" b="1" dirty="0" smtClean="0">
                <a:latin typeface="Times New Roman" pitchFamily="18" charset="0"/>
                <a:cs typeface="Times New Roman" pitchFamily="18" charset="0"/>
              </a:rPr>
              <a:t>Выделение основных физических процессов, их последовательности и причинно-следственных связей. </a:t>
            </a:r>
            <a:r>
              <a:rPr lang="ru-RU" altLang="ru-RU" sz="2000" dirty="0" smtClean="0">
                <a:latin typeface="Times New Roman" pitchFamily="18" charset="0"/>
                <a:cs typeface="Times New Roman" pitchFamily="18" charset="0"/>
              </a:rPr>
              <a:t>Данный пункт подразумевает оценку текстового и графического описания физических процессов. </a:t>
            </a:r>
          </a:p>
          <a:p>
            <a:pPr marL="457200" indent="-457200" algn="just">
              <a:spcBef>
                <a:spcPts val="600"/>
              </a:spcBef>
              <a:buFontTx/>
              <a:buAutoNum type="arabicPeriod" startAt="2"/>
            </a:pPr>
            <a:r>
              <a:rPr lang="ru-RU" altLang="ru-RU" sz="2000" b="1" dirty="0" smtClean="0">
                <a:latin typeface="Times New Roman" pitchFamily="18" charset="0"/>
                <a:cs typeface="Times New Roman" pitchFamily="18" charset="0"/>
              </a:rPr>
              <a:t>Правильная формализация физических процессов, запись основных зависимостей (формул), описывающих физические процессы или состояния элементов системы.</a:t>
            </a:r>
            <a:r>
              <a:rPr lang="ru-RU" altLang="ru-RU" sz="2000" dirty="0" smtClean="0">
                <a:latin typeface="Times New Roman" pitchFamily="18" charset="0"/>
                <a:cs typeface="Times New Roman" pitchFamily="18" charset="0"/>
              </a:rPr>
              <a:t> В качестве исходных формул необходимо использовать законы и определения физических величин, общие известные уравнения процессов и состояний.</a:t>
            </a:r>
          </a:p>
          <a:p>
            <a:pPr marL="457200" indent="-457200" algn="just">
              <a:spcBef>
                <a:spcPts val="600"/>
              </a:spcBef>
              <a:buFontTx/>
              <a:buAutoNum type="arabicPeriod" startAt="2"/>
            </a:pPr>
            <a:r>
              <a:rPr lang="ru-RU" altLang="ru-RU" sz="2000" b="1" dirty="0" smtClean="0">
                <a:latin typeface="Times New Roman" pitchFamily="18" charset="0"/>
                <a:cs typeface="Times New Roman" pitchFamily="18" charset="0"/>
              </a:rPr>
              <a:t>Составление системы уравнений, алгоритма расчета, математической модели. </a:t>
            </a:r>
            <a:r>
              <a:rPr lang="ru-RU" altLang="ru-RU" sz="2000" dirty="0" smtClean="0">
                <a:latin typeface="Times New Roman" pitchFamily="18" charset="0"/>
                <a:cs typeface="Times New Roman" pitchFamily="18" charset="0"/>
              </a:rPr>
              <a:t>Здесь корректная запись системы является приоритетной относительно упрощения и приведения к удобному виду. Оценивается умение комбинировать и преобразовывать выражения, с целью получения нужных данных.</a:t>
            </a:r>
          </a:p>
          <a:p>
            <a:pPr marL="457200" indent="-457200" algn="just">
              <a:spcBef>
                <a:spcPts val="600"/>
              </a:spcBef>
              <a:buFontTx/>
              <a:buAutoNum type="arabicPeriod" startAt="2"/>
            </a:pPr>
            <a:r>
              <a:rPr lang="ru-RU" altLang="ru-RU" sz="2000" b="1" dirty="0" smtClean="0">
                <a:latin typeface="Times New Roman" pitchFamily="18" charset="0"/>
                <a:cs typeface="Times New Roman" pitchFamily="18" charset="0"/>
              </a:rPr>
              <a:t>Проведение расчетов, получение и представление результата. </a:t>
            </a:r>
            <a:r>
              <a:rPr lang="ru-RU" altLang="ru-RU" sz="2000" dirty="0" smtClean="0">
                <a:latin typeface="Times New Roman" pitchFamily="18" charset="0"/>
                <a:cs typeface="Times New Roman" pitchFamily="18" charset="0"/>
              </a:rPr>
              <a:t>Оценивание каждого вопроса задачи производится отдельно с весовым коэффициентом, равным (1/[количество вопросов]), а также добавляется бонусный балл за качество оформления или представления ответа.</a:t>
            </a:r>
            <a:endParaRPr lang="ru-RU" altLang="ru-RU" sz="2000" dirty="0">
              <a:latin typeface="Times New Roman" pitchFamily="18" charset="0"/>
              <a:cs typeface="Times New Roman" pitchFamily="18" charset="0"/>
            </a:endParaRPr>
          </a:p>
        </p:txBody>
      </p:sp>
      <p:cxnSp>
        <p:nvCxnSpPr>
          <p:cNvPr id="54" name="Gerade Verbindung 20"/>
          <p:cNvCxnSpPr/>
          <p:nvPr/>
        </p:nvCxnSpPr>
        <p:spPr>
          <a:xfrm>
            <a:off x="0" y="548680"/>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72008"/>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Дополнительные критерии оценивания решения задач по направлениям</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6</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1264111"/>
            <a:ext cx="8784976" cy="2092881"/>
          </a:xfrm>
          <a:prstGeom prst="rect">
            <a:avLst/>
          </a:prstGeom>
          <a:noFill/>
        </p:spPr>
        <p:txBody>
          <a:bodyPr wrap="square" rtlCol="0">
            <a:spAutoFit/>
          </a:bodyPr>
          <a:lstStyle/>
          <a:p>
            <a:pPr marL="457200" indent="-457200" algn="just">
              <a:spcBef>
                <a:spcPts val="600"/>
              </a:spcBef>
            </a:pPr>
            <a:r>
              <a:rPr lang="ru-RU" altLang="ru-RU" sz="2000" b="1" dirty="0" smtClean="0">
                <a:latin typeface="Times New Roman" pitchFamily="18" charset="0"/>
                <a:cs typeface="Times New Roman" pitchFamily="18" charset="0"/>
              </a:rPr>
              <a:t>Технологические задачи: </a:t>
            </a:r>
            <a:endParaRPr lang="ru-RU" altLang="ru-RU" sz="2000" dirty="0" smtClean="0">
              <a:latin typeface="Times New Roman" pitchFamily="18" charset="0"/>
              <a:cs typeface="Times New Roman" pitchFamily="18" charset="0"/>
            </a:endParaRPr>
          </a:p>
          <a:p>
            <a:pPr marL="457200" indent="-457200" algn="just">
              <a:spcBef>
                <a:spcPts val="600"/>
              </a:spcBef>
              <a:buFont typeface="Arial" pitchFamily="34" charset="0"/>
              <a:buChar char="•"/>
            </a:pPr>
            <a:r>
              <a:rPr lang="ru-RU" altLang="ru-RU" sz="2000" dirty="0" smtClean="0">
                <a:latin typeface="Times New Roman" pitchFamily="18" charset="0"/>
                <a:cs typeface="Times New Roman" pitchFamily="18" charset="0"/>
              </a:rPr>
              <a:t>до 3 бонусных баллов за корректный выбор и учет параметров производственного (технологического) процесса;</a:t>
            </a:r>
          </a:p>
          <a:p>
            <a:pPr marL="457200" indent="-457200" algn="just">
              <a:spcBef>
                <a:spcPts val="600"/>
              </a:spcBef>
              <a:buFont typeface="Arial" pitchFamily="34" charset="0"/>
              <a:buChar char="•"/>
            </a:pPr>
            <a:r>
              <a:rPr lang="ru-RU" altLang="ru-RU" sz="2000" dirty="0" smtClean="0">
                <a:latin typeface="Times New Roman" pitchFamily="18" charset="0"/>
                <a:cs typeface="Times New Roman" pitchFamily="18" charset="0"/>
              </a:rPr>
              <a:t>до 3 дополнительных баллов за качественный анализ факторов, влияющих на параметры и характеристики технологического процесса, предложения по оптимизации процесса.</a:t>
            </a:r>
          </a:p>
        </p:txBody>
      </p:sp>
      <p:cxnSp>
        <p:nvCxnSpPr>
          <p:cNvPr id="54" name="Gerade Verbindung 20"/>
          <p:cNvCxnSpPr/>
          <p:nvPr/>
        </p:nvCxnSpPr>
        <p:spPr>
          <a:xfrm>
            <a:off x="0" y="764704"/>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79512" y="3861048"/>
            <a:ext cx="8784976" cy="2400657"/>
          </a:xfrm>
          <a:prstGeom prst="rect">
            <a:avLst/>
          </a:prstGeom>
          <a:noFill/>
        </p:spPr>
        <p:txBody>
          <a:bodyPr wrap="square" rtlCol="0">
            <a:spAutoFit/>
          </a:bodyPr>
          <a:lstStyle/>
          <a:p>
            <a:pPr marL="457200" indent="-457200" algn="just">
              <a:spcBef>
                <a:spcPts val="600"/>
              </a:spcBef>
            </a:pPr>
            <a:r>
              <a:rPr lang="ru-RU" altLang="ru-RU" sz="2000" b="1" dirty="0" smtClean="0">
                <a:latin typeface="Times New Roman" pitchFamily="18" charset="0"/>
                <a:cs typeface="Times New Roman" pitchFamily="18" charset="0"/>
              </a:rPr>
              <a:t>Исследовательские задачи:</a:t>
            </a:r>
          </a:p>
          <a:p>
            <a:pPr marL="457200" indent="-457200" algn="just">
              <a:spcBef>
                <a:spcPts val="600"/>
              </a:spcBef>
              <a:buFont typeface="Arial" pitchFamily="34" charset="0"/>
              <a:buChar char="•"/>
            </a:pPr>
            <a:r>
              <a:rPr lang="ru-RU" altLang="ru-RU" sz="2000" dirty="0" smtClean="0">
                <a:latin typeface="Times New Roman" pitchFamily="18" charset="0"/>
                <a:cs typeface="Times New Roman" pitchFamily="18" charset="0"/>
              </a:rPr>
              <a:t>до 3 дополнительных баллов за корректный подход к анализу влияющих факторов (учет факторов, не отраженных в явном виде в условии, оценка значимости факторов, устранение малозначимых факторов);</a:t>
            </a:r>
          </a:p>
          <a:p>
            <a:pPr marL="457200" indent="-457200" algn="just">
              <a:spcBef>
                <a:spcPts val="600"/>
              </a:spcBef>
              <a:buFont typeface="Arial" pitchFamily="34" charset="0"/>
              <a:buChar char="•"/>
            </a:pPr>
            <a:r>
              <a:rPr lang="ru-RU" altLang="ru-RU" sz="2000" dirty="0" smtClean="0">
                <a:latin typeface="Times New Roman" pitchFamily="18" charset="0"/>
                <a:cs typeface="Times New Roman" pitchFamily="18" charset="0"/>
              </a:rPr>
              <a:t>до 3 дополнительных баллов за анализ результатов решения (качественная и количественная интерпретация результатов, оценка области применения, общие выводы из частного решения).</a:t>
            </a:r>
          </a:p>
        </p:txBody>
      </p:sp>
      <p:pic>
        <p:nvPicPr>
          <p:cNvPr id="10"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72008"/>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Дополнительные критерии оценивания решения задач по направлениям</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7</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1340768"/>
            <a:ext cx="8784976" cy="2708434"/>
          </a:xfrm>
          <a:prstGeom prst="rect">
            <a:avLst/>
          </a:prstGeom>
          <a:noFill/>
        </p:spPr>
        <p:txBody>
          <a:bodyPr wrap="square" rtlCol="0">
            <a:spAutoFit/>
          </a:bodyPr>
          <a:lstStyle/>
          <a:p>
            <a:pPr marL="457200" indent="-457200" algn="just">
              <a:spcBef>
                <a:spcPts val="600"/>
              </a:spcBef>
            </a:pPr>
            <a:r>
              <a:rPr lang="ru-RU" altLang="ru-RU" sz="2000" b="1" dirty="0" smtClean="0">
                <a:latin typeface="Times New Roman" pitchFamily="18" charset="0"/>
                <a:cs typeface="Times New Roman" pitchFamily="18" charset="0"/>
              </a:rPr>
              <a:t>Конструкторские задачи: </a:t>
            </a:r>
          </a:p>
          <a:p>
            <a:pPr marL="457200" indent="-457200" algn="just">
              <a:spcBef>
                <a:spcPts val="600"/>
              </a:spcBef>
              <a:buFont typeface="Arial" pitchFamily="34" charset="0"/>
              <a:buChar char="•"/>
            </a:pPr>
            <a:r>
              <a:rPr lang="ru-RU" altLang="ru-RU" sz="2000" dirty="0" smtClean="0">
                <a:latin typeface="Times New Roman" pitchFamily="18" charset="0"/>
                <a:cs typeface="Times New Roman" pitchFamily="18" charset="0"/>
              </a:rPr>
              <a:t>до 5 бонусных баллов за учет дополнительных условий технической системы или процесса, не заложенных в стандартное решение и позволяющих получить более точный ответ;</a:t>
            </a:r>
          </a:p>
          <a:p>
            <a:pPr marL="457200" indent="-457200" algn="just">
              <a:spcBef>
                <a:spcPts val="600"/>
              </a:spcBef>
              <a:buFont typeface="Arial" pitchFamily="34" charset="0"/>
              <a:buChar char="•"/>
            </a:pPr>
            <a:r>
              <a:rPr lang="ru-RU" altLang="ru-RU" sz="2000" dirty="0" smtClean="0">
                <a:latin typeface="Times New Roman" pitchFamily="18" charset="0"/>
                <a:cs typeface="Times New Roman" pitchFamily="18" charset="0"/>
              </a:rPr>
              <a:t>до 1 бонусного балла за дополнительный анализ полученного результата (определение условий применимости тех или иных конструкторских решений, конструкторские предложения, позволяющие улучшить параметры системы и т.п.).</a:t>
            </a:r>
            <a:endParaRPr lang="ru-RU" altLang="ru-RU" sz="2000" dirty="0">
              <a:latin typeface="Times New Roman" pitchFamily="18" charset="0"/>
              <a:cs typeface="Times New Roman" pitchFamily="18" charset="0"/>
            </a:endParaRPr>
          </a:p>
        </p:txBody>
      </p:sp>
      <p:cxnSp>
        <p:nvCxnSpPr>
          <p:cNvPr id="54" name="Gerade Verbindung 20"/>
          <p:cNvCxnSpPr/>
          <p:nvPr/>
        </p:nvCxnSpPr>
        <p:spPr>
          <a:xfrm>
            <a:off x="0" y="764704"/>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7200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Дополнительные критерии оценивания </a:t>
            </a:r>
            <a:br>
              <a:rPr lang="ru-RU" sz="2400" b="1" dirty="0" smtClean="0">
                <a:latin typeface="Times New Roman" pitchFamily="18" charset="0"/>
                <a:ea typeface="Calibri" pitchFamily="34" charset="0"/>
                <a:cs typeface="Times New Roman" pitchFamily="18" charset="0"/>
              </a:rPr>
            </a:br>
            <a:r>
              <a:rPr lang="ru-RU" sz="2400" b="1" dirty="0" smtClean="0">
                <a:latin typeface="Times New Roman" pitchFamily="18" charset="0"/>
                <a:ea typeface="Calibri" pitchFamily="34" charset="0"/>
                <a:cs typeface="Times New Roman" pitchFamily="18" charset="0"/>
              </a:rPr>
              <a:t>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8</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1052736"/>
            <a:ext cx="8784976" cy="4862870"/>
          </a:xfrm>
          <a:prstGeom prst="rect">
            <a:avLst/>
          </a:prstGeom>
          <a:noFill/>
        </p:spPr>
        <p:txBody>
          <a:bodyPr wrap="square" rtlCol="0">
            <a:spAutoFit/>
          </a:bodyPr>
          <a:lstStyle/>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Если решение задачи содержит разрозненные записи, выделены правильно некоторые физические процессы, присутствует одна-две правильные формулы, но решение, как таковое отсутствует или абсолютно неверное, то ставится 1-2 балла.</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Верные решения задач могут отличаться от авторских. Допустим учет дополнительных параметров, не предусмотренных авторами в случае, если не нарушаются физические законы и технические закономерности функционирования системы.</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За отсутствие пояснений, ошибки в численных расчетах при верном пути решения задачи снимается 1-2 балла.</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 случае если задача содержит правильный путь решения, но не доведена до ответа или получен неправильный ответ, при этом присутствуют отдельные правильные элементы решения, то оценивание проводится по критериям, приведенным для каждой задачи.</a:t>
            </a:r>
            <a:endParaRPr lang="ru-RU" altLang="ru-RU" sz="2000" b="1" dirty="0" smtClean="0">
              <a:latin typeface="Times New Roman" pitchFamily="18" charset="0"/>
              <a:cs typeface="Times New Roman" pitchFamily="18" charset="0"/>
            </a:endParaRPr>
          </a:p>
        </p:txBody>
      </p:sp>
      <p:cxnSp>
        <p:nvCxnSpPr>
          <p:cNvPr id="54" name="Gerade Verbindung 20"/>
          <p:cNvCxnSpPr/>
          <p:nvPr/>
        </p:nvCxnSpPr>
        <p:spPr>
          <a:xfrm>
            <a:off x="0" y="764704"/>
            <a:ext cx="9144000" cy="0"/>
          </a:xfrm>
          <a:prstGeom prst="line">
            <a:avLst/>
          </a:prstGeom>
          <a:ln w="1270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36004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Критерии оценивания 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9</a:t>
            </a:fld>
            <a:endParaRPr lang="ru-RU" sz="2000" b="1" dirty="0">
              <a:solidFill>
                <a:schemeClr val="tx1"/>
              </a:solidFill>
              <a:latin typeface="Times New Roman" pitchFamily="18" charset="0"/>
              <a:cs typeface="Times New Roman" pitchFamily="18" charset="0"/>
            </a:endParaRPr>
          </a:p>
        </p:txBody>
      </p:sp>
      <p:cxnSp>
        <p:nvCxnSpPr>
          <p:cNvPr id="54" name="Gerade Verbindung 20"/>
          <p:cNvCxnSpPr/>
          <p:nvPr/>
        </p:nvCxnSpPr>
        <p:spPr>
          <a:xfrm>
            <a:off x="0" y="404664"/>
            <a:ext cx="9144000" cy="0"/>
          </a:xfrm>
          <a:prstGeom prst="line">
            <a:avLst/>
          </a:prstGeom>
          <a:ln w="1270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10"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graphicFrame>
        <p:nvGraphicFramePr>
          <p:cNvPr id="7" name="Таблица 6"/>
          <p:cNvGraphicFramePr>
            <a:graphicFrameLocks noGrp="1"/>
          </p:cNvGraphicFramePr>
          <p:nvPr>
            <p:extLst>
              <p:ext uri="{D42A27DB-BD31-4B8C-83A1-F6EECF244321}">
                <p14:modId xmlns:p14="http://schemas.microsoft.com/office/powerpoint/2010/main" val="2104644899"/>
              </p:ext>
            </p:extLst>
          </p:nvPr>
        </p:nvGraphicFramePr>
        <p:xfrm>
          <a:off x="539551" y="634512"/>
          <a:ext cx="7992889" cy="6048000"/>
        </p:xfrm>
        <a:graphic>
          <a:graphicData uri="http://schemas.openxmlformats.org/drawingml/2006/table">
            <a:tbl>
              <a:tblPr firstRow="1" firstCol="1" bandRow="1"/>
              <a:tblGrid>
                <a:gridCol w="3168353">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tblGrid>
              <a:tr h="288000">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Подпункт</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Конструкторская</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Технологическая</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Исследовательская</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8000">
                <a:tc gridSpan="4">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 Выделение физических процессов, последовательности и причинно-следственных связей</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288000">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8000">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Графическое описание</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80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85" algn="ct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937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8000">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Структурирование</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80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85" algn="ct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937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8000">
                <a:tc>
                  <a:txBody>
                    <a:bodyPr/>
                    <a:lstStyle/>
                    <a:p>
                      <a:pP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баллов за этап</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14</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13</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14</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8000">
                <a:tc gridSpan="4">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2. Формализация физических процессов</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6"/>
                  </a:ext>
                </a:extLst>
              </a:tr>
              <a:tr h="288000">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8000">
                <a:tc>
                  <a:txBody>
                    <a:bodyPr/>
                    <a:lstStyle/>
                    <a:p>
                      <a:pP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баллов за этап</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8000">
                <a:tc gridSpan="4">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3. Подготовка системы уравнений, алгоритма, математической модели</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9"/>
                  </a:ext>
                </a:extLst>
              </a:tr>
              <a:tr h="288000">
                <a:tc>
                  <a:txBody>
                    <a:bodyPr/>
                    <a:lstStyle/>
                    <a:p>
                      <a:pP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8000">
                <a:tc>
                  <a:txBody>
                    <a:bodyPr/>
                    <a:lstStyle/>
                    <a:p>
                      <a:pP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Преобразование системы уравнений</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80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85" algn="ct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937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8000">
                <a:tc>
                  <a:txBody>
                    <a:bodyPr/>
                    <a:lstStyle/>
                    <a:p>
                      <a:pP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баллов за этап</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13</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8000">
                <a:tc gridSpan="4">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4. Проведение расчетов, получение и представление результата</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3"/>
                  </a:ext>
                </a:extLst>
              </a:tr>
              <a:tr h="288000">
                <a:tc>
                  <a:txBody>
                    <a:bodyPr/>
                    <a:lstStyle/>
                    <a:p>
                      <a:pP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Расчеты и результат</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88000">
                <a:tc>
                  <a:txBody>
                    <a:bodyPr/>
                    <a:lstStyle/>
                    <a:p>
                      <a:pP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Представление результата</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800" algn="ctr">
                        <a:lnSpc>
                          <a:spcPct val="100000"/>
                        </a:lnSpc>
                        <a:spcAft>
                          <a:spcPts val="0"/>
                        </a:spcAft>
                      </a:pPr>
                      <a:r>
                        <a:rPr lang="ru-RU" sz="14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85"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9370" algn="ct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88000">
                <a:tc>
                  <a:txBody>
                    <a:bodyPr/>
                    <a:lstStyle/>
                    <a:p>
                      <a:pPr>
                        <a:lnSpc>
                          <a:spcPct val="100000"/>
                        </a:lnSpc>
                        <a:spcAft>
                          <a:spcPts val="0"/>
                        </a:spcAft>
                      </a:pPr>
                      <a:r>
                        <a:rPr lang="ru-RU" sz="1400" dirty="0" smtClean="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баллов за этап</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40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7</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88000">
                <a:tc gridSpan="4">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5. Дополнительные баллы в соответствии со спецификой задачи</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7"/>
                  </a:ext>
                </a:extLst>
              </a:tr>
              <a:tr h="288000">
                <a:tc>
                  <a:txBody>
                    <a:bodyPr/>
                    <a:lstStyle/>
                    <a:p>
                      <a:pPr>
                        <a:lnSpc>
                          <a:spcPct val="100000"/>
                        </a:lnSpc>
                        <a:spcAft>
                          <a:spcPts val="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 за этап</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6</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6</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6</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88000">
                <a:tc gridSpan="4">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Общее количество баллов</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9"/>
                  </a:ext>
                </a:extLst>
              </a:tr>
              <a:tr h="28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spc="-20" dirty="0" smtClean="0">
                          <a:effectLst/>
                          <a:latin typeface="Times New Roman" panose="02020603050405020304" pitchFamily="18" charset="0"/>
                          <a:ea typeface="Calibri" panose="020F0502020204030204" pitchFamily="34" charset="0"/>
                          <a:cs typeface="Times New Roman" panose="02020603050405020304" pitchFamily="18" charset="0"/>
                        </a:rPr>
                        <a:t>Максимальная</a:t>
                      </a:r>
                      <a:r>
                        <a:rPr lang="ru-RU" sz="1400" b="1" spc="-20" baseline="0" dirty="0" smtClean="0">
                          <a:effectLst/>
                          <a:latin typeface="Times New Roman" panose="02020603050405020304" pitchFamily="18" charset="0"/>
                          <a:ea typeface="Calibri" panose="020F0502020204030204" pitchFamily="34" charset="0"/>
                          <a:cs typeface="Times New Roman" panose="02020603050405020304" pitchFamily="18" charset="0"/>
                        </a:rPr>
                        <a:t> с</a:t>
                      </a:r>
                      <a:r>
                        <a:rPr lang="ru-RU" sz="1400" b="1" spc="-20" dirty="0" smtClean="0">
                          <a:effectLst/>
                          <a:latin typeface="Times New Roman" panose="02020603050405020304" pitchFamily="18" charset="0"/>
                          <a:ea typeface="Calibri" panose="020F0502020204030204" pitchFamily="34" charset="0"/>
                          <a:cs typeface="Times New Roman" panose="02020603050405020304" pitchFamily="18" charset="0"/>
                        </a:rPr>
                        <a:t>умма </a:t>
                      </a:r>
                      <a:r>
                        <a:rPr lang="ru-RU" sz="1400" b="1" spc="-20" dirty="0">
                          <a:effectLst/>
                          <a:latin typeface="Times New Roman" panose="02020603050405020304" pitchFamily="18" charset="0"/>
                          <a:ea typeface="Calibri" panose="020F0502020204030204" pitchFamily="34" charset="0"/>
                          <a:cs typeface="Times New Roman" panose="02020603050405020304" pitchFamily="18" charset="0"/>
                        </a:rPr>
                        <a:t>баллов за задачу</a:t>
                      </a:r>
                      <a:endParaRPr lang="ru-RU" sz="1400" spc="-2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51936" marR="51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rgbClr val="000000"/>
          </a:solidFill>
          <a:round/>
          <a:headEnd/>
          <a:tailEnd type="triangle" w="med" len="me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16257</TotalTime>
  <Words>2729</Words>
  <Application>Microsoft Office PowerPoint</Application>
  <PresentationFormat>Экран (4:3)</PresentationFormat>
  <Paragraphs>427</Paragraphs>
  <Slides>45</Slides>
  <Notes>2</Notes>
  <HiddenSlides>0</HiddenSlides>
  <MMClips>0</MMClips>
  <ScaleCrop>false</ScaleCrop>
  <HeadingPairs>
    <vt:vector size="8" baseType="variant">
      <vt:variant>
        <vt:lpstr>Использованные шрифты</vt:lpstr>
      </vt:variant>
      <vt:variant>
        <vt:i4>4</vt:i4>
      </vt:variant>
      <vt:variant>
        <vt:lpstr>Тема</vt:lpstr>
      </vt:variant>
      <vt:variant>
        <vt:i4>3</vt:i4>
      </vt:variant>
      <vt:variant>
        <vt:lpstr>Внедренные серверы OLE</vt:lpstr>
      </vt:variant>
      <vt:variant>
        <vt:i4>1</vt:i4>
      </vt:variant>
      <vt:variant>
        <vt:lpstr>Заголовки слайдов</vt:lpstr>
      </vt:variant>
      <vt:variant>
        <vt:i4>45</vt:i4>
      </vt:variant>
    </vt:vector>
  </HeadingPairs>
  <TitlesOfParts>
    <vt:vector size="53" baseType="lpstr">
      <vt:lpstr>SimSun</vt:lpstr>
      <vt:lpstr>Arial</vt:lpstr>
      <vt:lpstr>Calibri</vt:lpstr>
      <vt:lpstr>Times New Roman</vt:lpstr>
      <vt:lpstr>Тема Office</vt:lpstr>
      <vt:lpstr>1_Тема Office</vt:lpstr>
      <vt:lpstr>2_Тема Office</vt:lpstr>
      <vt:lpstr>Equation</vt:lpstr>
      <vt:lpstr>Презентация PowerPoint</vt:lpstr>
      <vt:lpstr>Введение</vt:lpstr>
      <vt:lpstr>Технологическое направление</vt:lpstr>
      <vt:lpstr>Конструкторское направление</vt:lpstr>
      <vt:lpstr>Основные критерии оценивания решения задач</vt:lpstr>
      <vt:lpstr>Дополнительные критерии оценивания решения задач по направлениям</vt:lpstr>
      <vt:lpstr>Дополнительные критерии оценивания решения задач по направлениям</vt:lpstr>
      <vt:lpstr>Дополнительные критерии оценивания  решения задач</vt:lpstr>
      <vt:lpstr>Критерии оценивания решения задач</vt:lpstr>
      <vt:lpstr>Общий алгоритм решения задач</vt:lpstr>
      <vt:lpstr>Регламент</vt:lpstr>
      <vt:lpstr>Презентация PowerPoint</vt:lpstr>
      <vt:lpstr>Задача 1. Условие</vt:lpstr>
      <vt:lpstr>Задача 1. Условие (продолжение)</vt:lpstr>
      <vt:lpstr>Задача 1. Решение</vt:lpstr>
      <vt:lpstr>Задача 1. Решение</vt:lpstr>
      <vt:lpstr>Задача 1. Решение</vt:lpstr>
      <vt:lpstr>Задача 1. Решение</vt:lpstr>
      <vt:lpstr>Презентация PowerPoint</vt:lpstr>
      <vt:lpstr>Задача 2. Условие</vt:lpstr>
      <vt:lpstr>Задача 2. Дополнительная информация</vt:lpstr>
      <vt:lpstr>Задача 2. Решение</vt:lpstr>
      <vt:lpstr>Задача 2. Решение (продолжение)</vt:lpstr>
      <vt:lpstr>Задача 2. Решение (продолжение)</vt:lpstr>
      <vt:lpstr>Презентация PowerPoint</vt:lpstr>
      <vt:lpstr>Задача 3. Условие</vt:lpstr>
      <vt:lpstr>Задача 3. Условие (продолжение)</vt:lpstr>
      <vt:lpstr>Задача 3. Решение</vt:lpstr>
      <vt:lpstr>Задача 3. Решение (продолжение)</vt:lpstr>
      <vt:lpstr>Задача 3. Решение (продолжение)</vt:lpstr>
      <vt:lpstr>Задача 3. Решение (продолжение)</vt:lpstr>
      <vt:lpstr>Задача 4. Условие </vt:lpstr>
      <vt:lpstr>Задача 4. Условие (продолжение) </vt:lpstr>
      <vt:lpstr>Задача 4. Решение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Оценка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ЛВ</dc:creator>
  <cp:lastModifiedBy>Leonov Victor</cp:lastModifiedBy>
  <cp:revision>1614</cp:revision>
  <dcterms:created xsi:type="dcterms:W3CDTF">2011-09-26T19:37:36Z</dcterms:created>
  <dcterms:modified xsi:type="dcterms:W3CDTF">2020-03-22T23:02:18Z</dcterms:modified>
</cp:coreProperties>
</file>